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4020" r:id="rId2"/>
  </p:sldMasterIdLst>
  <p:notesMasterIdLst>
    <p:notesMasterId r:id="rId120"/>
  </p:notesMasterIdLst>
  <p:handoutMasterIdLst>
    <p:handoutMasterId r:id="rId121"/>
  </p:handoutMasterIdLst>
  <p:sldIdLst>
    <p:sldId id="1119" r:id="rId3"/>
    <p:sldId id="1013" r:id="rId4"/>
    <p:sldId id="978" r:id="rId5"/>
    <p:sldId id="972" r:id="rId6"/>
    <p:sldId id="990" r:id="rId7"/>
    <p:sldId id="1121" r:id="rId8"/>
    <p:sldId id="991" r:id="rId9"/>
    <p:sldId id="984" r:id="rId10"/>
    <p:sldId id="988" r:id="rId11"/>
    <p:sldId id="989" r:id="rId12"/>
    <p:sldId id="986" r:id="rId13"/>
    <p:sldId id="987" r:id="rId14"/>
    <p:sldId id="985" r:id="rId15"/>
    <p:sldId id="993" r:id="rId16"/>
    <p:sldId id="992" r:id="rId17"/>
    <p:sldId id="995" r:id="rId18"/>
    <p:sldId id="996" r:id="rId19"/>
    <p:sldId id="1000" r:id="rId20"/>
    <p:sldId id="999" r:id="rId21"/>
    <p:sldId id="998" r:id="rId22"/>
    <p:sldId id="1001" r:id="rId23"/>
    <p:sldId id="997" r:id="rId24"/>
    <p:sldId id="1002" r:id="rId25"/>
    <p:sldId id="1003" r:id="rId26"/>
    <p:sldId id="1007" r:id="rId27"/>
    <p:sldId id="1006" r:id="rId28"/>
    <p:sldId id="1008" r:id="rId29"/>
    <p:sldId id="994" r:id="rId30"/>
    <p:sldId id="1026" r:id="rId31"/>
    <p:sldId id="1025" r:id="rId32"/>
    <p:sldId id="1133" r:id="rId33"/>
    <p:sldId id="1145" r:id="rId34"/>
    <p:sldId id="1144" r:id="rId35"/>
    <p:sldId id="1009" r:id="rId36"/>
    <p:sldId id="1018" r:id="rId37"/>
    <p:sldId id="886" r:id="rId38"/>
    <p:sldId id="887" r:id="rId39"/>
    <p:sldId id="983" r:id="rId40"/>
    <p:sldId id="1012" r:id="rId41"/>
    <p:sldId id="1015" r:id="rId42"/>
    <p:sldId id="1095" r:id="rId43"/>
    <p:sldId id="1020" r:id="rId44"/>
    <p:sldId id="1060" r:id="rId45"/>
    <p:sldId id="1059" r:id="rId46"/>
    <p:sldId id="1062" r:id="rId47"/>
    <p:sldId id="1010" r:id="rId48"/>
    <p:sldId id="1017" r:id="rId49"/>
    <p:sldId id="1023" r:id="rId50"/>
    <p:sldId id="1083" r:id="rId51"/>
    <p:sldId id="1082" r:id="rId52"/>
    <p:sldId id="1085" r:id="rId53"/>
    <p:sldId id="1084" r:id="rId54"/>
    <p:sldId id="1086" r:id="rId55"/>
    <p:sldId id="1138" r:id="rId56"/>
    <p:sldId id="1140" r:id="rId57"/>
    <p:sldId id="1139" r:id="rId58"/>
    <p:sldId id="979" r:id="rId59"/>
    <p:sldId id="1049" r:id="rId60"/>
    <p:sldId id="1004" r:id="rId61"/>
    <p:sldId id="1028" r:id="rId62"/>
    <p:sldId id="1029" r:id="rId63"/>
    <p:sldId id="1024" r:id="rId64"/>
    <p:sldId id="1031" r:id="rId65"/>
    <p:sldId id="1032" r:id="rId66"/>
    <p:sldId id="1033" r:id="rId67"/>
    <p:sldId id="1027" r:id="rId68"/>
    <p:sldId id="1035" r:id="rId69"/>
    <p:sldId id="1036" r:id="rId70"/>
    <p:sldId id="1037" r:id="rId71"/>
    <p:sldId id="1038" r:id="rId72"/>
    <p:sldId id="1039" r:id="rId73"/>
    <p:sldId id="1040" r:id="rId74"/>
    <p:sldId id="1044" r:id="rId75"/>
    <p:sldId id="1045" r:id="rId76"/>
    <p:sldId id="1034" r:id="rId77"/>
    <p:sldId id="1047" r:id="rId78"/>
    <p:sldId id="1050" r:id="rId79"/>
    <p:sldId id="1048" r:id="rId80"/>
    <p:sldId id="1051" r:id="rId81"/>
    <p:sldId id="1067" r:id="rId82"/>
    <p:sldId id="1068" r:id="rId83"/>
    <p:sldId id="1043" r:id="rId84"/>
    <p:sldId id="1070" r:id="rId85"/>
    <p:sldId id="1073" r:id="rId86"/>
    <p:sldId id="1075" r:id="rId87"/>
    <p:sldId id="1074" r:id="rId88"/>
    <p:sldId id="1076" r:id="rId89"/>
    <p:sldId id="1078" r:id="rId90"/>
    <p:sldId id="1098" r:id="rId91"/>
    <p:sldId id="1077" r:id="rId92"/>
    <p:sldId id="1052" r:id="rId93"/>
    <p:sldId id="1054" r:id="rId94"/>
    <p:sldId id="1055" r:id="rId95"/>
    <p:sldId id="1141" r:id="rId96"/>
    <p:sldId id="1080" r:id="rId97"/>
    <p:sldId id="1091" r:id="rId98"/>
    <p:sldId id="1056" r:id="rId99"/>
    <p:sldId id="1094" r:id="rId100"/>
    <p:sldId id="1081" r:id="rId101"/>
    <p:sldId id="1122" r:id="rId102"/>
    <p:sldId id="1057" r:id="rId103"/>
    <p:sldId id="1093" r:id="rId104"/>
    <p:sldId id="1092" r:id="rId105"/>
    <p:sldId id="1058" r:id="rId106"/>
    <p:sldId id="1089" r:id="rId107"/>
    <p:sldId id="1123" r:id="rId108"/>
    <p:sldId id="1127" r:id="rId109"/>
    <p:sldId id="1130" r:id="rId110"/>
    <p:sldId id="1129" r:id="rId111"/>
    <p:sldId id="799" r:id="rId112"/>
    <p:sldId id="1126" r:id="rId113"/>
    <p:sldId id="1131" r:id="rId114"/>
    <p:sldId id="1128" r:id="rId115"/>
    <p:sldId id="1143" r:id="rId116"/>
    <p:sldId id="1142" r:id="rId117"/>
    <p:sldId id="1132" r:id="rId118"/>
    <p:sldId id="1120" r:id="rId119"/>
  </p:sldIdLst>
  <p:sldSz cx="9144000" cy="6858000" type="letter"/>
  <p:notesSz cx="6794500" cy="9931400"/>
  <p:custShowLst>
    <p:custShow name="Custom Show 1" id="0">
      <p:sldLst/>
    </p:custShow>
    <p:custShow name="Custom Show 2" id="1">
      <p:sldLst/>
    </p:custShow>
    <p:custShow name="Custom Show 3" id="2">
      <p:sldLst/>
    </p:custShow>
    <p:custShow name="Custom Show 4" id="3">
      <p:sldLst/>
    </p:custShow>
    <p:custShow name="Custom Show 5" id="4">
      <p:sldLst/>
    </p:custShow>
    <p:custShow name="Custom Show 6" id="5">
      <p:sldLst/>
    </p:custShow>
    <p:custShow name="Custom Show 7" id="6">
      <p:sldLst/>
    </p:custShow>
    <p:custShow name="Custom Show 8" id="7">
      <p:sldLst/>
    </p:custShow>
    <p:custShow name="Custom Show 9" id="8">
      <p:sldLst/>
    </p:custShow>
    <p:custShow name="Custom Show 10" id="9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3213">
          <p15:clr>
            <a:srgbClr val="A4A3A4"/>
          </p15:clr>
        </p15:guide>
        <p15:guide id="6" orient="horz" pos="3025">
          <p15:clr>
            <a:srgbClr val="A4A3A4"/>
          </p15:clr>
        </p15:guide>
        <p15:guide id="7" pos="2234">
          <p15:clr>
            <a:srgbClr val="A4A3A4"/>
          </p15:clr>
        </p15:guide>
        <p15:guide id="8" pos="2304">
          <p15:clr>
            <a:srgbClr val="A4A3A4"/>
          </p15:clr>
        </p15:guide>
        <p15:guide id="9" orient="horz" pos="3218">
          <p15:clr>
            <a:srgbClr val="A4A3A4"/>
          </p15:clr>
        </p15:guide>
        <p15:guide id="10" orient="horz" pos="3030">
          <p15:clr>
            <a:srgbClr val="A4A3A4"/>
          </p15:clr>
        </p15:guide>
        <p15:guide id="11" orient="horz" pos="3324">
          <p15:clr>
            <a:srgbClr val="A4A3A4"/>
          </p15:clr>
        </p15:guide>
        <p15:guide id="12" orient="horz" pos="3129">
          <p15:clr>
            <a:srgbClr val="A4A3A4"/>
          </p15:clr>
        </p15:guide>
        <p15:guide id="13" pos="1989">
          <p15:clr>
            <a:srgbClr val="A4A3A4"/>
          </p15:clr>
        </p15:guide>
        <p15:guide id="14" pos="2051">
          <p15:clr>
            <a:srgbClr val="A4A3A4"/>
          </p15:clr>
        </p15:guide>
        <p15:guide id="15" pos="2075">
          <p15:clr>
            <a:srgbClr val="A4A3A4"/>
          </p15:clr>
        </p15:guide>
        <p15:guide id="16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0000F5"/>
    <a:srgbClr val="0000FE"/>
    <a:srgbClr val="009900"/>
    <a:srgbClr val="33CC33"/>
    <a:srgbClr val="0033CC"/>
    <a:srgbClr val="FF9900"/>
    <a:srgbClr val="0000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99799" autoAdjust="0"/>
  </p:normalViewPr>
  <p:slideViewPr>
    <p:cSldViewPr>
      <p:cViewPr varScale="1">
        <p:scale>
          <a:sx n="83" d="100"/>
          <a:sy n="83" d="100"/>
        </p:scale>
        <p:origin x="2117" y="67"/>
      </p:cViewPr>
      <p:guideLst>
        <p:guide orient="horz" pos="656"/>
        <p:guide pos="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350" y="-84"/>
      </p:cViewPr>
      <p:guideLst>
        <p:guide orient="horz" pos="3111"/>
        <p:guide pos="2141"/>
        <p:guide orient="horz" pos="2929"/>
        <p:guide pos="2208"/>
        <p:guide orient="horz" pos="3213"/>
        <p:guide orient="horz" pos="3025"/>
        <p:guide pos="2234"/>
        <p:guide pos="2304"/>
        <p:guide orient="horz" pos="3218"/>
        <p:guide orient="horz" pos="3030"/>
        <p:guide orient="horz" pos="3324"/>
        <p:guide orient="horz" pos="3129"/>
        <p:guide pos="1989"/>
        <p:guide pos="2051"/>
        <p:guide pos="2075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10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12" y="4717288"/>
            <a:ext cx="4983878" cy="44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8" tIns="48279" rIns="96558" bIns="48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23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>
            <a:extLst>
              <a:ext uri="{FF2B5EF4-FFF2-40B4-BE49-F238E27FC236}">
                <a16:creationId xmlns:a16="http://schemas.microsoft.com/office/drawing/2014/main" id="{AD7AE036-EB59-D54D-8223-E850C1563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Espace réservé des commentaires 2">
            <a:extLst>
              <a:ext uri="{FF2B5EF4-FFF2-40B4-BE49-F238E27FC236}">
                <a16:creationId xmlns:a16="http://schemas.microsoft.com/office/drawing/2014/main" id="{9C225669-4EB7-8143-9480-A1AE064076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38AB01ED-4135-F347-9675-FADA633DD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85E8E-6873-494D-A0FC-F950B700242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7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>
            <a:extLst>
              <a:ext uri="{FF2B5EF4-FFF2-40B4-BE49-F238E27FC236}">
                <a16:creationId xmlns:a16="http://schemas.microsoft.com/office/drawing/2014/main" id="{AD7AE036-EB59-D54D-8223-E850C1563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Espace réservé des commentaires 2">
            <a:extLst>
              <a:ext uri="{FF2B5EF4-FFF2-40B4-BE49-F238E27FC236}">
                <a16:creationId xmlns:a16="http://schemas.microsoft.com/office/drawing/2014/main" id="{9C225669-4EB7-8143-9480-A1AE064076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:a16="http://schemas.microsoft.com/office/drawing/2014/main" id="{38AB01ED-4135-F347-9675-FADA633DD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85E8E-6873-494D-A0FC-F950B700242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30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/>
          <p:cNvCxnSpPr>
            <a:cxnSpLocks noChangeShapeType="1"/>
          </p:cNvCxnSpPr>
          <p:nvPr userDrawn="1"/>
        </p:nvCxnSpPr>
        <p:spPr bwMode="auto">
          <a:xfrm>
            <a:off x="152400" y="6323012"/>
            <a:ext cx="8839200" cy="1588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>
            <a:cxnSpLocks noChangeShapeType="1"/>
          </p:cNvCxnSpPr>
          <p:nvPr userDrawn="1"/>
        </p:nvCxnSpPr>
        <p:spPr bwMode="auto">
          <a:xfrm>
            <a:off x="152400" y="684213"/>
            <a:ext cx="8839200" cy="1587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" name="Straight Connector 15"/>
          <p:cNvCxnSpPr>
            <a:cxnSpLocks noChangeShapeType="1"/>
          </p:cNvCxnSpPr>
          <p:nvPr userDrawn="1"/>
        </p:nvCxnSpPr>
        <p:spPr bwMode="auto">
          <a:xfrm>
            <a:off x="152400" y="6323012"/>
            <a:ext cx="8839200" cy="1588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 userDrawn="1"/>
        </p:nvCxnSpPr>
        <p:spPr bwMode="auto">
          <a:xfrm>
            <a:off x="152400" y="684213"/>
            <a:ext cx="8839200" cy="1587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27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55624BE6-518C-834D-AD72-5D7C2406C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112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1EE6FE92-453F-A34E-91DD-576FB22E5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075"/>
            <a:ext cx="9588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 descr="jpg_LPS_logo-2.jpg">
            <a:extLst>
              <a:ext uri="{FF2B5EF4-FFF2-40B4-BE49-F238E27FC236}">
                <a16:creationId xmlns:a16="http://schemas.microsoft.com/office/drawing/2014/main" id="{80022626-9E7C-3F4B-95F2-3492B2FBB2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2075"/>
            <a:ext cx="12969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53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040DF-3978-7748-8E51-4C55216D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8C31-C921-EE47-BF8F-20DA199BB3B2}" type="datetimeFigureOut">
              <a:rPr lang="fr-FR"/>
              <a:pPr>
                <a:defRPr/>
              </a:pPr>
              <a:t>17/09/2019</a:t>
            </a:fld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A71DA61-9BE4-E94A-9A7F-16AF10601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CEEC-64A4-684C-8780-C86AFF52111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535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714876" y="857232"/>
            <a:ext cx="4038600" cy="53117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ECAB0BA-29AC-7D45-BE40-D1ACC26CD2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D884-D3E5-DA4B-9627-68780FBCC41B}" type="datetimeFigureOut">
              <a:rPr lang="fr-FR"/>
              <a:pPr>
                <a:defRPr/>
              </a:pPr>
              <a:t>17/09/2019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2705A-E78E-684E-A53B-221086877D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E01B-3C27-4D44-B197-D6FD8674B43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891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615A086-ACED-7940-BC6A-F4A33004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6B61-DDA2-0B42-8A6D-3EC512E8A276}" type="datetimeFigureOut">
              <a:rPr lang="fr-FR"/>
              <a:pPr>
                <a:defRPr/>
              </a:pPr>
              <a:t>17/09/2019</a:t>
            </a:fld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C0EA460-4B4B-1D41-A49F-F591A759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F6C0-F7E8-F84F-BCEB-250AEE0EBA4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34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6B11D57-C8AF-B341-AF27-5A2DD6FB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C6D5-55B1-154D-B74C-FED73D75B730}" type="datetimeFigureOut">
              <a:rPr lang="fr-FR"/>
              <a:pPr>
                <a:defRPr/>
              </a:pPr>
              <a:t>17/09/2019</a:t>
            </a:fld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5C6BF35-A215-B64F-9199-A90BAA7D7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0247-1054-9042-9388-6552EA30592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90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11" r:id="rId2"/>
    <p:sldLayoutId id="2147484016" r:id="rId3"/>
    <p:sldLayoutId id="2147484017" r:id="rId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-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AB0E8A7-7B60-6A47-8D29-773E4460C5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052F7EB-7C3E-1640-A1DC-580E144E3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857250"/>
            <a:ext cx="82296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DAF832-0CC8-8840-94D8-8F8C22918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7688" y="628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96847-C98B-5D47-95EA-3AC8C172B0F2}" type="datetimeFigureOut">
              <a:rPr lang="fr-FR"/>
              <a:pPr>
                <a:defRPr/>
              </a:pPr>
              <a:t>17/09/2019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9CE49-7CAE-8242-8746-1B9426CAF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62865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6D9F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9E7C8E-FAED-AE48-BFA9-945EBC2FA6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pic>
        <p:nvPicPr>
          <p:cNvPr id="1030" name="Picture 2" descr="fond3">
            <a:extLst>
              <a:ext uri="{FF2B5EF4-FFF2-40B4-BE49-F238E27FC236}">
                <a16:creationId xmlns:a16="http://schemas.microsoft.com/office/drawing/2014/main" id="{A83882E1-381F-2F4B-AC8D-CADD028D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394">
            <a:off x="-8701088" y="785813"/>
            <a:ext cx="10744201" cy="930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Medium" panose="020B06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Medium" panose="020B06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Medium" panose="020B06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3.wmf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ncnr/neutron-scattering-lengths-list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3.png"/><Relationship Id="rId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1.png"/><Relationship Id="rId5" Type="http://schemas.openxmlformats.org/officeDocument/2006/relationships/image" Target="../media/image126.png"/><Relationship Id="rId10" Type="http://schemas.openxmlformats.org/officeDocument/2006/relationships/image" Target="../media/image133.png"/><Relationship Id="rId4" Type="http://schemas.openxmlformats.org/officeDocument/2006/relationships/image" Target="../media/image125.png"/><Relationship Id="rId9" Type="http://schemas.openxmlformats.org/officeDocument/2006/relationships/image" Target="../media/image13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2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>
            <a:extLst>
              <a:ext uri="{FF2B5EF4-FFF2-40B4-BE49-F238E27FC236}">
                <a16:creationId xmlns:a16="http://schemas.microsoft.com/office/drawing/2014/main" id="{6A49FBCC-2824-6943-94B3-902CC8878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r-FR" dirty="0"/>
              <a:t>Inelastic scattering by phonons</a:t>
            </a:r>
            <a:endParaRPr lang="fr-FR" altLang="fr-FR" dirty="0"/>
          </a:p>
        </p:txBody>
      </p:sp>
      <p:sp>
        <p:nvSpPr>
          <p:cNvPr id="9218" name="Sous-titre 2">
            <a:extLst>
              <a:ext uri="{FF2B5EF4-FFF2-40B4-BE49-F238E27FC236}">
                <a16:creationId xmlns:a16="http://schemas.microsoft.com/office/drawing/2014/main" id="{9FB90CF5-AC76-9E45-B2E3-5777C3D91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fr-FR" dirty="0"/>
              <a:t>Gediminas </a:t>
            </a:r>
            <a:r>
              <a:rPr lang="en-US" altLang="fr-FR" dirty="0" err="1"/>
              <a:t>Simutis</a:t>
            </a:r>
            <a:endParaRPr lang="en-US" altLang="fr-FR" dirty="0"/>
          </a:p>
          <a:p>
            <a:pPr eaLnBrk="1" hangingPunct="1"/>
            <a:endParaRPr lang="en-US" altLang="fr-FR" dirty="0"/>
          </a:p>
          <a:p>
            <a:r>
              <a:rPr lang="fr-FR" altLang="fr-FR" dirty="0"/>
              <a:t>Laboratoire de Physique des Solides</a:t>
            </a:r>
          </a:p>
          <a:p>
            <a:pPr eaLnBrk="1" hangingPunct="1"/>
            <a:r>
              <a:rPr lang="en-US" altLang="fr-FR" dirty="0"/>
              <a:t>Paris Sud University and CNRS</a:t>
            </a:r>
          </a:p>
          <a:p>
            <a:pPr eaLnBrk="1" hangingPunct="1"/>
            <a:r>
              <a:rPr lang="en-US" altLang="fr-FR" dirty="0"/>
              <a:t> </a:t>
            </a:r>
            <a:endParaRPr lang="fr-FR" altLang="fr-FR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123CC9A-D7C9-4E9B-9E5F-1BAA1D0C314E}"/>
              </a:ext>
            </a:extLst>
          </p:cNvPr>
          <p:cNvSpPr txBox="1"/>
          <p:nvPr/>
        </p:nvSpPr>
        <p:spPr>
          <a:xfrm>
            <a:off x="2514600" y="64008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prstClr val="black"/>
                </a:solidFill>
              </a:rPr>
              <a:t>Nordic Neutron School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Tartu, September 17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37078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4DF659F-395D-4E1D-869C-A72DE2C7DCB9}"/>
              </a:ext>
            </a:extLst>
          </p:cNvPr>
          <p:cNvSpPr/>
          <p:nvPr/>
        </p:nvSpPr>
        <p:spPr bwMode="auto">
          <a:xfrm>
            <a:off x="457200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42DB26-8E19-4623-AEE2-405BCA0C50EE}"/>
              </a:ext>
            </a:extLst>
          </p:cNvPr>
          <p:cNvCxnSpPr>
            <a:cxnSpLocks/>
            <a:stCxn id="137" idx="6"/>
          </p:cNvCxnSpPr>
          <p:nvPr/>
        </p:nvCxnSpPr>
        <p:spPr bwMode="auto">
          <a:xfrm>
            <a:off x="72590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A78F57C-C38D-4834-A1F7-1353645A1B21}"/>
              </a:ext>
            </a:extLst>
          </p:cNvPr>
          <p:cNvCxnSpPr>
            <a:cxnSpLocks/>
          </p:cNvCxnSpPr>
          <p:nvPr/>
        </p:nvCxnSpPr>
        <p:spPr bwMode="auto">
          <a:xfrm>
            <a:off x="860262" y="2989846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1F5013C-E1CD-44CB-AE68-5F0C58FBCE2E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D13E585-D32B-453D-AB77-E4CCA2A62617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58979B-F1D4-419A-A30B-23904AFB53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69087D9-99A8-4FBB-9949-55C22E3D420A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4932F2-85F2-45A2-848B-2099AEF1291C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8F382F9-A8DD-45C3-9354-CD09D7FC285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989846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69DDEF4A-C250-43F7-B1BD-494FF1CC8151}"/>
              </a:ext>
            </a:extLst>
          </p:cNvPr>
          <p:cNvSpPr/>
          <p:nvPr/>
        </p:nvSpPr>
        <p:spPr bwMode="auto">
          <a:xfrm>
            <a:off x="1646792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FAB924-7AFE-4A7B-8705-B0A0342F837B}"/>
              </a:ext>
            </a:extLst>
          </p:cNvPr>
          <p:cNvGrpSpPr/>
          <p:nvPr/>
        </p:nvGrpSpPr>
        <p:grpSpPr>
          <a:xfrm>
            <a:off x="1888129" y="2867512"/>
            <a:ext cx="855071" cy="268708"/>
            <a:chOff x="1915500" y="2867512"/>
            <a:chExt cx="920884" cy="22868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F495169-7F76-4146-A22A-3827F732B1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CA79AE-AE44-48F4-9240-3EEEFCB8CC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876E0A-E6B1-4098-B63A-3BAC59E955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2E9E2BA-C9AC-4E9E-9DD1-2E4849542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439348-88C9-4BA2-A1E5-B0363CBB1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85A15D-81CC-4BBC-A81F-07536B343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22391E8-1D17-4FC8-AD17-AA8384665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88A260-0A5D-448F-813A-386A057D77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263C490B-4ED6-471C-B20D-8864041041AC}"/>
              </a:ext>
            </a:extLst>
          </p:cNvPr>
          <p:cNvSpPr/>
          <p:nvPr/>
        </p:nvSpPr>
        <p:spPr bwMode="auto">
          <a:xfrm>
            <a:off x="2743200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125457-5B5A-4193-8E79-B13EBFD9AE52}"/>
              </a:ext>
            </a:extLst>
          </p:cNvPr>
          <p:cNvGrpSpPr/>
          <p:nvPr/>
        </p:nvGrpSpPr>
        <p:grpSpPr>
          <a:xfrm>
            <a:off x="2952578" y="2867511"/>
            <a:ext cx="1327247" cy="256687"/>
            <a:chOff x="3105091" y="2867512"/>
            <a:chExt cx="920884" cy="228684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CD2F03-18ED-470D-9937-4A804510E8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CA6C73A-990E-43CC-A0DA-C926CCD64D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A2058A-3086-4334-BD71-02F1928BAF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A1CEEC2-D781-4317-AC31-869AA13BEF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D146E0-D6AD-4356-80AD-7452FB5549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B037E9-EB27-4E70-8546-63783794DC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566EF41-D7B5-467D-96BC-5A895E3703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5CE333F-5505-47D8-960C-2C1D1701FF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BAF79A32-682A-457F-AFAE-55119000C5D9}"/>
              </a:ext>
            </a:extLst>
          </p:cNvPr>
          <p:cNvSpPr/>
          <p:nvPr/>
        </p:nvSpPr>
        <p:spPr bwMode="auto">
          <a:xfrm>
            <a:off x="4294683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7B3A9C4-6B75-47AB-8D5B-C8361A1512DE}"/>
              </a:ext>
            </a:extLst>
          </p:cNvPr>
          <p:cNvGrpSpPr/>
          <p:nvPr/>
        </p:nvGrpSpPr>
        <p:grpSpPr>
          <a:xfrm>
            <a:off x="4583880" y="2869600"/>
            <a:ext cx="411341" cy="228683"/>
            <a:chOff x="4279825" y="2869600"/>
            <a:chExt cx="920884" cy="228683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614D3DC-ABDF-4E47-A075-188541B57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7293937-9691-4773-921D-A2F07473A2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1A819E9-170D-4A3A-8068-342040A014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AF39630-E63F-41DD-A4EB-B10CA13DFE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88CEACE-3AC9-4263-A41D-9E50EE2476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1B407AA-7C80-4414-B668-48E8962BC4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AD7D439-C372-4827-A317-F14A5E692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14D4ED-EA44-43A4-B81C-BD0BBB2B22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52F659B7-ECA4-4910-AD5A-97337A501F89}"/>
              </a:ext>
            </a:extLst>
          </p:cNvPr>
          <p:cNvSpPr/>
          <p:nvPr/>
        </p:nvSpPr>
        <p:spPr bwMode="auto">
          <a:xfrm>
            <a:off x="4989092" y="285196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C6C47CE-E316-49BC-ACE6-5D3668241215}"/>
              </a:ext>
            </a:extLst>
          </p:cNvPr>
          <p:cNvGrpSpPr/>
          <p:nvPr/>
        </p:nvGrpSpPr>
        <p:grpSpPr>
          <a:xfrm>
            <a:off x="5257800" y="2863987"/>
            <a:ext cx="1072892" cy="228684"/>
            <a:chOff x="5469417" y="2863987"/>
            <a:chExt cx="920884" cy="22868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715EE03-90E1-49AE-9877-B7F8D3C6D6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C089FD-1BBE-43AE-8C59-3CF22325FE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7D5AB06-9831-4DDA-8892-F4D9BC568D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4EC8A41-0918-45BD-BABD-DDB5245F18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654E820-9109-4232-8E50-940E328D83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71FD108-B0DA-41A7-81FC-0F79120A1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8809FD-29B3-40FE-9FDE-8F1878AF58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821D66A-4641-43A0-A1BB-2E805306DC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619F74AD-7B63-4FA5-BD4F-B98CE40AADE9}"/>
              </a:ext>
            </a:extLst>
          </p:cNvPr>
          <p:cNvSpPr/>
          <p:nvPr/>
        </p:nvSpPr>
        <p:spPr bwMode="auto">
          <a:xfrm>
            <a:off x="6330692" y="285451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18C56CF-B4E4-4EDE-99A2-11430A723589}"/>
              </a:ext>
            </a:extLst>
          </p:cNvPr>
          <p:cNvGrpSpPr/>
          <p:nvPr/>
        </p:nvGrpSpPr>
        <p:grpSpPr>
          <a:xfrm>
            <a:off x="6574230" y="2863987"/>
            <a:ext cx="1015290" cy="228684"/>
            <a:chOff x="6659008" y="2863987"/>
            <a:chExt cx="920884" cy="228684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189C46A-8C8C-446F-88B1-1F8E7E1DD9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316A1A-8E06-4581-92DD-A500D41C88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C9FB0C0-80FE-4FF3-A99B-112B68ABB2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5A360F-DDAF-4AA9-A092-6A116F1F5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914B6BD-FB6E-4F80-BEA6-8E4D184550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4D9A4FD-5046-467E-A658-261383A594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2FDF463-561A-4396-A098-E9C138DB70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7A9DF95-F3AC-4994-B7B7-735538CF73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F8565251-77E6-42F4-BEDF-040F324836E7}"/>
              </a:ext>
            </a:extLst>
          </p:cNvPr>
          <p:cNvSpPr/>
          <p:nvPr/>
        </p:nvSpPr>
        <p:spPr bwMode="auto">
          <a:xfrm>
            <a:off x="7579892" y="2846355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D36893-9BEE-463D-8F3B-8F286D8149D0}"/>
              </a:ext>
            </a:extLst>
          </p:cNvPr>
          <p:cNvSpPr txBox="1"/>
          <p:nvPr/>
        </p:nvSpPr>
        <p:spPr>
          <a:xfrm>
            <a:off x="304800" y="21118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 movements around equilibrium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3276600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93CE823-B339-4420-9B43-87BB71C7B1D6}"/>
              </a:ext>
            </a:extLst>
          </p:cNvPr>
          <p:cNvCxnSpPr>
            <a:cxnSpLocks/>
          </p:cNvCxnSpPr>
          <p:nvPr/>
        </p:nvCxnSpPr>
        <p:spPr bwMode="auto">
          <a:xfrm>
            <a:off x="5112750" y="3276600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DEA4BF2-E810-452B-8609-CBC567A9D867}"/>
              </a:ext>
            </a:extLst>
          </p:cNvPr>
          <p:cNvSpPr txBox="1"/>
          <p:nvPr/>
        </p:nvSpPr>
        <p:spPr>
          <a:xfrm>
            <a:off x="4146032" y="320040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EC077E1-20E6-4745-AF3E-F4FA76AF9B87}"/>
              </a:ext>
            </a:extLst>
          </p:cNvPr>
          <p:cNvSpPr txBox="1"/>
          <p:nvPr/>
        </p:nvSpPr>
        <p:spPr>
          <a:xfrm>
            <a:off x="2750277" y="320361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n-1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DCEB1F5-24FC-4BB0-8DC2-7796E8A65153}"/>
              </a:ext>
            </a:extLst>
          </p:cNvPr>
          <p:cNvSpPr txBox="1"/>
          <p:nvPr/>
        </p:nvSpPr>
        <p:spPr>
          <a:xfrm>
            <a:off x="5036107" y="32054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n+1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3290454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290540" cy="4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" y="4128056"/>
            <a:ext cx="5167697" cy="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07539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181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Room temperature?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A080E-0B82-4B31-9436-B991621C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742950"/>
            <a:ext cx="4152900" cy="537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EB266F-0A9F-4B14-B25A-9D1FB133DA0D}"/>
              </a:ext>
            </a:extLst>
          </p:cNvPr>
          <p:cNvSpPr/>
          <p:nvPr/>
        </p:nvSpPr>
        <p:spPr>
          <a:xfrm>
            <a:off x="5867400" y="4343400"/>
            <a:ext cx="1048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LaH</a:t>
            </a:r>
            <a:r>
              <a:rPr lang="en-US" baseline="-25000" dirty="0"/>
              <a:t>10±x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152400" y="1219200"/>
            <a:ext cx="466826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Somayazulu</a:t>
            </a:r>
            <a:r>
              <a:rPr lang="en-US" dirty="0"/>
              <a:t> et al., 2018</a:t>
            </a:r>
          </a:p>
          <a:p>
            <a:r>
              <a:rPr lang="en-US" dirty="0"/>
              <a:t>https://arxiv.org/abs/1808.07695</a:t>
            </a:r>
          </a:p>
          <a:p>
            <a:r>
              <a:rPr lang="en-US" dirty="0">
                <a:solidFill>
                  <a:srgbClr val="FF0000"/>
                </a:solidFill>
              </a:rPr>
              <a:t>Now PRL 122, 027001 (2019)</a:t>
            </a:r>
          </a:p>
          <a:p>
            <a:endParaRPr lang="en-US" dirty="0"/>
          </a:p>
          <a:p>
            <a:r>
              <a:rPr lang="en-US" dirty="0"/>
              <a:t>Physics Today article</a:t>
            </a:r>
          </a:p>
          <a:p>
            <a:r>
              <a:rPr lang="en-US" dirty="0"/>
              <a:t>DOI:10.1063/PT.6.1.20180823b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+ Physics viewpoint article:</a:t>
            </a:r>
          </a:p>
          <a:p>
            <a:r>
              <a:rPr lang="en-US" dirty="0">
                <a:solidFill>
                  <a:srgbClr val="FF0000"/>
                </a:solidFill>
              </a:rPr>
              <a:t>https://physics.aps.org/articles/v12/1</a:t>
            </a:r>
          </a:p>
        </p:txBody>
      </p:sp>
    </p:spTree>
    <p:extLst>
      <p:ext uri="{BB962C8B-B14F-4D97-AF65-F5344CB8AC3E}">
        <p14:creationId xmlns:p14="http://schemas.microsoft.com/office/powerpoint/2010/main" val="415628314"/>
      </p:ext>
    </p:extLst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398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More practical materials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E2EBF-1DA7-4FDD-B3AD-4D3136618068}"/>
              </a:ext>
            </a:extLst>
          </p:cNvPr>
          <p:cNvSpPr/>
          <p:nvPr/>
        </p:nvSpPr>
        <p:spPr>
          <a:xfrm>
            <a:off x="228600" y="838200"/>
            <a:ext cx="71192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MgB</a:t>
            </a:r>
            <a:r>
              <a:rPr lang="en-US" sz="3200" baseline="-25000" dirty="0"/>
              <a:t>2</a:t>
            </a:r>
            <a:r>
              <a:rPr lang="en-US" sz="3200" dirty="0"/>
              <a:t> example – “unconventionally </a:t>
            </a:r>
            <a:br>
              <a:rPr lang="en-US" sz="3200" dirty="0"/>
            </a:br>
            <a:r>
              <a:rPr lang="en-US" sz="3200" dirty="0"/>
              <a:t>			      conventional”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248093" y="3505200"/>
            <a:ext cx="451918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DFT + neutron scattering to identify</a:t>
            </a:r>
            <a:br>
              <a:rPr lang="en-US" dirty="0"/>
            </a:br>
            <a:r>
              <a:rPr lang="en-US" dirty="0"/>
              <a:t>the phonon and estimate coupling</a:t>
            </a:r>
          </a:p>
          <a:p>
            <a:endParaRPr lang="en-US" dirty="0"/>
          </a:p>
          <a:p>
            <a:r>
              <a:rPr lang="en-US" dirty="0"/>
              <a:t>Incoherent approximation used for</a:t>
            </a:r>
            <a:br>
              <a:rPr lang="en-US" dirty="0"/>
            </a:br>
            <a:r>
              <a:rPr lang="en-US" dirty="0"/>
              <a:t>neutron scattering !</a:t>
            </a:r>
          </a:p>
        </p:txBody>
      </p:sp>
      <p:pic>
        <p:nvPicPr>
          <p:cNvPr id="3076" name="Picture 4" descr="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0" y="1414023"/>
            <a:ext cx="3057525" cy="20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343A0C-4231-43E7-AE93-731B54CDAE73}"/>
              </a:ext>
            </a:extLst>
          </p:cNvPr>
          <p:cNvSpPr/>
          <p:nvPr/>
        </p:nvSpPr>
        <p:spPr>
          <a:xfrm>
            <a:off x="152400" y="6392899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Osborn 2001                     also: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8999" y="2667000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i="1" dirty="0"/>
              <a:t>T</a:t>
            </a:r>
            <a:r>
              <a:rPr lang="de-CH" b="0" baseline="-25000" dirty="0"/>
              <a:t>C</a:t>
            </a:r>
            <a:r>
              <a:rPr lang="de-CH" b="0" dirty="0"/>
              <a:t> ~ 39 K</a:t>
            </a:r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3740888" y="6393712"/>
            <a:ext cx="540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https://www.ncnr.nist.gov/staff/taner/mgb2/</a:t>
            </a:r>
          </a:p>
        </p:txBody>
      </p:sp>
    </p:spTree>
    <p:extLst>
      <p:ext uri="{BB962C8B-B14F-4D97-AF65-F5344CB8AC3E}">
        <p14:creationId xmlns:p14="http://schemas.microsoft.com/office/powerpoint/2010/main" val="2551923639"/>
      </p:ext>
    </p:extLst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398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More practical materials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E2EBF-1DA7-4FDD-B3AD-4D3136618068}"/>
              </a:ext>
            </a:extLst>
          </p:cNvPr>
          <p:cNvSpPr/>
          <p:nvPr/>
        </p:nvSpPr>
        <p:spPr>
          <a:xfrm>
            <a:off x="228600" y="838200"/>
            <a:ext cx="71192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MgB</a:t>
            </a:r>
            <a:r>
              <a:rPr lang="en-US" sz="3200" baseline="-25000" dirty="0"/>
              <a:t>2</a:t>
            </a:r>
            <a:r>
              <a:rPr lang="en-US" sz="3200" dirty="0"/>
              <a:t> example – “unconventionally </a:t>
            </a:r>
            <a:br>
              <a:rPr lang="en-US" sz="3200" dirty="0"/>
            </a:br>
            <a:r>
              <a:rPr lang="en-US" sz="3200" dirty="0"/>
              <a:t>			      conventional”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248093" y="3505200"/>
            <a:ext cx="489454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Very large </a:t>
            </a:r>
            <a:r>
              <a:rPr lang="en-US" dirty="0">
                <a:latin typeface="Symbol" panose="05050102010706020507" pitchFamily="18" charset="2"/>
              </a:rPr>
              <a:t>l (0.9)</a:t>
            </a:r>
            <a:r>
              <a:rPr lang="en-US" dirty="0"/>
              <a:t>, because of particular</a:t>
            </a:r>
            <a:br>
              <a:rPr lang="en-US" dirty="0"/>
            </a:br>
            <a:r>
              <a:rPr lang="en-US" dirty="0"/>
              <a:t>phonon.</a:t>
            </a:r>
          </a:p>
          <a:p>
            <a:endParaRPr lang="en-US" dirty="0"/>
          </a:p>
          <a:p>
            <a:r>
              <a:rPr lang="en-US" dirty="0"/>
              <a:t>DFT + neutron scattering to identify</a:t>
            </a:r>
            <a:br>
              <a:rPr lang="en-US" dirty="0"/>
            </a:br>
            <a:r>
              <a:rPr lang="en-US" dirty="0"/>
              <a:t>the phonon and estimate coupling</a:t>
            </a:r>
          </a:p>
          <a:p>
            <a:endParaRPr lang="en-US" dirty="0"/>
          </a:p>
          <a:p>
            <a:r>
              <a:rPr lang="en-US" dirty="0"/>
              <a:t>Incoherent approximation used for</a:t>
            </a:r>
            <a:br>
              <a:rPr lang="en-US" dirty="0"/>
            </a:br>
            <a:r>
              <a:rPr lang="en-US" dirty="0"/>
              <a:t>neutron scattering !</a:t>
            </a:r>
          </a:p>
        </p:txBody>
      </p:sp>
      <p:pic>
        <p:nvPicPr>
          <p:cNvPr id="3076" name="Picture 4" descr="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0" y="1414023"/>
            <a:ext cx="3057525" cy="20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343A0C-4231-43E7-AE93-731B54CDAE73}"/>
              </a:ext>
            </a:extLst>
          </p:cNvPr>
          <p:cNvSpPr/>
          <p:nvPr/>
        </p:nvSpPr>
        <p:spPr>
          <a:xfrm>
            <a:off x="152400" y="6392899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Osborn 2001                     also: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8999" y="2667000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i="1" dirty="0"/>
              <a:t>T</a:t>
            </a:r>
            <a:r>
              <a:rPr lang="de-CH" b="0" baseline="-25000" dirty="0"/>
              <a:t>C</a:t>
            </a:r>
            <a:r>
              <a:rPr lang="de-CH" b="0" dirty="0"/>
              <a:t> ~ 39 K</a:t>
            </a:r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3740888" y="6393712"/>
            <a:ext cx="540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https://www.ncnr.nist.gov/staff/taner/mgb2/</a:t>
            </a:r>
          </a:p>
        </p:txBody>
      </p:sp>
    </p:spTree>
    <p:extLst>
      <p:ext uri="{BB962C8B-B14F-4D97-AF65-F5344CB8AC3E}">
        <p14:creationId xmlns:p14="http://schemas.microsoft.com/office/powerpoint/2010/main" val="746548266"/>
      </p:ext>
    </p:extLst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398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More practical materials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E2EBF-1DA7-4FDD-B3AD-4D3136618068}"/>
              </a:ext>
            </a:extLst>
          </p:cNvPr>
          <p:cNvSpPr/>
          <p:nvPr/>
        </p:nvSpPr>
        <p:spPr>
          <a:xfrm>
            <a:off x="228600" y="838200"/>
            <a:ext cx="71192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MgB</a:t>
            </a:r>
            <a:r>
              <a:rPr lang="en-US" sz="3200" baseline="-25000" dirty="0"/>
              <a:t>2</a:t>
            </a:r>
            <a:r>
              <a:rPr lang="en-US" sz="3200" dirty="0"/>
              <a:t> example – “unconventionally </a:t>
            </a:r>
            <a:br>
              <a:rPr lang="en-US" sz="3200" dirty="0"/>
            </a:br>
            <a:r>
              <a:rPr lang="en-US" sz="3200" dirty="0"/>
              <a:t>			      conventional”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25" y="1915418"/>
            <a:ext cx="3376724" cy="42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248093" y="3505200"/>
            <a:ext cx="489454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Very large </a:t>
            </a:r>
            <a:r>
              <a:rPr lang="en-US" dirty="0">
                <a:latin typeface="Symbol" panose="05050102010706020507" pitchFamily="18" charset="2"/>
              </a:rPr>
              <a:t>l (0.9)</a:t>
            </a:r>
            <a:r>
              <a:rPr lang="en-US" dirty="0"/>
              <a:t>, because of particular</a:t>
            </a:r>
            <a:br>
              <a:rPr lang="en-US" dirty="0"/>
            </a:br>
            <a:r>
              <a:rPr lang="en-US" dirty="0"/>
              <a:t>phonon.</a:t>
            </a:r>
          </a:p>
          <a:p>
            <a:endParaRPr lang="en-US" dirty="0"/>
          </a:p>
          <a:p>
            <a:r>
              <a:rPr lang="en-US" dirty="0"/>
              <a:t>DFT + neutron scattering to identify</a:t>
            </a:r>
            <a:br>
              <a:rPr lang="en-US" dirty="0"/>
            </a:br>
            <a:r>
              <a:rPr lang="en-US" dirty="0"/>
              <a:t>the phonon and estimate coupling</a:t>
            </a:r>
          </a:p>
          <a:p>
            <a:endParaRPr lang="en-US" dirty="0"/>
          </a:p>
          <a:p>
            <a:r>
              <a:rPr lang="en-US" dirty="0"/>
              <a:t>Incoherent approximation used for</a:t>
            </a:r>
            <a:br>
              <a:rPr lang="en-US" dirty="0"/>
            </a:br>
            <a:r>
              <a:rPr lang="en-US" dirty="0"/>
              <a:t>neutron scattering !</a:t>
            </a:r>
          </a:p>
        </p:txBody>
      </p:sp>
      <p:pic>
        <p:nvPicPr>
          <p:cNvPr id="3076" name="Picture 4" descr="Figure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0" y="1414023"/>
            <a:ext cx="3057525" cy="20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343A0C-4231-43E7-AE93-731B54CDAE73}"/>
              </a:ext>
            </a:extLst>
          </p:cNvPr>
          <p:cNvSpPr/>
          <p:nvPr/>
        </p:nvSpPr>
        <p:spPr>
          <a:xfrm>
            <a:off x="152400" y="6392899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Osborn 2001                     also: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8999" y="2667000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0" i="1" dirty="0"/>
              <a:t>T</a:t>
            </a:r>
            <a:r>
              <a:rPr lang="de-CH" b="0" baseline="-25000" dirty="0"/>
              <a:t>C</a:t>
            </a:r>
            <a:r>
              <a:rPr lang="de-CH" b="0" dirty="0"/>
              <a:t> ~ 39 K</a:t>
            </a:r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3740888" y="6393712"/>
            <a:ext cx="540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https://www.ncnr.nist.gov/staff/taner/mgb2/</a:t>
            </a:r>
          </a:p>
        </p:txBody>
      </p:sp>
    </p:spTree>
    <p:extLst>
      <p:ext uri="{BB962C8B-B14F-4D97-AF65-F5344CB8AC3E}">
        <p14:creationId xmlns:p14="http://schemas.microsoft.com/office/powerpoint/2010/main" val="2486281225"/>
      </p:ext>
    </p:extLst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592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Unconventional Superconductors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267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31908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1618" y="6400800"/>
            <a:ext cx="311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Christianson</a:t>
            </a:r>
            <a:r>
              <a:rPr lang="de-CH" dirty="0"/>
              <a:t> et al., 2008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248092" y="918757"/>
            <a:ext cx="22813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Iron-based</a:t>
            </a:r>
            <a:br>
              <a:rPr lang="en-US" dirty="0"/>
            </a:br>
            <a:r>
              <a:rPr lang="en-US" dirty="0"/>
              <a:t>superconductors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TC = 28 K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764" y="1828800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LaFeAsO</a:t>
            </a:r>
            <a:r>
              <a:rPr lang="de-CH" baseline="-25000" dirty="0"/>
              <a:t>1-x</a:t>
            </a:r>
            <a:r>
              <a:rPr lang="de-CH" dirty="0"/>
              <a:t>F</a:t>
            </a:r>
            <a:r>
              <a:rPr lang="de-CH" baseline="-25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13382963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592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Unconventional Superconductors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267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31908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1618" y="6400800"/>
            <a:ext cx="311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Christianson</a:t>
            </a:r>
            <a:r>
              <a:rPr lang="de-CH" dirty="0"/>
              <a:t> et al., 2008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9" y="5029200"/>
            <a:ext cx="5577131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248092" y="918757"/>
            <a:ext cx="22813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Iron-based</a:t>
            </a:r>
            <a:br>
              <a:rPr lang="en-US" dirty="0"/>
            </a:br>
            <a:r>
              <a:rPr lang="en-US" dirty="0"/>
              <a:t>superconductors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TC = 28 K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764" y="1828800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LaFeAsO</a:t>
            </a:r>
            <a:r>
              <a:rPr lang="de-CH" baseline="-25000" dirty="0"/>
              <a:t>1-x</a:t>
            </a:r>
            <a:r>
              <a:rPr lang="de-CH" dirty="0"/>
              <a:t>F</a:t>
            </a:r>
            <a:r>
              <a:rPr lang="de-CH" baseline="-25000" dirty="0"/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283" y="39368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Small </a:t>
            </a:r>
            <a:r>
              <a:rPr lang="en-US" dirty="0">
                <a:latin typeface="Symbol" panose="05050102010706020507" pitchFamily="18" charset="2"/>
              </a:rPr>
              <a:t>l (0.21)</a:t>
            </a:r>
          </a:p>
          <a:p>
            <a:r>
              <a:rPr lang="en-US" dirty="0"/>
              <a:t>Resulting TC &lt; 1</a:t>
            </a:r>
          </a:p>
        </p:txBody>
      </p:sp>
    </p:spTree>
    <p:extLst>
      <p:ext uri="{BB962C8B-B14F-4D97-AF65-F5344CB8AC3E}">
        <p14:creationId xmlns:p14="http://schemas.microsoft.com/office/powerpoint/2010/main" val="50336169"/>
      </p:ext>
    </p:extLst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7620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Soft-mode transition in SrTiO</a:t>
            </a:r>
            <a:r>
              <a:rPr lang="en-US" sz="3200" baseline="-25000" dirty="0">
                <a:solidFill>
                  <a:schemeClr val="accent5"/>
                </a:solidFill>
              </a:rPr>
              <a:t>3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Kohn anomalies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Phonons in superconductors</a:t>
            </a:r>
          </a:p>
          <a:p>
            <a:pPr marL="971550" lvl="1" indent="-514350">
              <a:buAutoNum type="alphaLcParenR"/>
            </a:pPr>
            <a:r>
              <a:rPr lang="en-US" sz="3200" dirty="0"/>
              <a:t>Phonons in quantum magnets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228600" y="7619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737054220"/>
      </p:ext>
    </p:extLst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BCD1B-E19B-4B1E-8C92-CDF18625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1434"/>
            <a:ext cx="2513510" cy="2467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CA75A-3D17-4FF3-9982-D1C397C0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583899"/>
            <a:ext cx="561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7204"/>
      </p:ext>
    </p:extLst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BCD1B-E19B-4B1E-8C92-CDF18625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1434"/>
            <a:ext cx="2513510" cy="2467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CA75A-3D17-4FF3-9982-D1C397C0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583899"/>
            <a:ext cx="561975" cy="49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E64C6E-E0F1-4941-8658-15839DF47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61" y="1431019"/>
            <a:ext cx="2381255" cy="18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0118"/>
      </p:ext>
    </p:extLst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34774C-22E6-4498-8CEE-468C5B97A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 t="69897"/>
          <a:stretch/>
        </p:blipFill>
        <p:spPr bwMode="auto">
          <a:xfrm>
            <a:off x="5410200" y="4352432"/>
            <a:ext cx="2785061" cy="181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15A4ED4-161E-40E9-958F-29AC8EA7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2" y="3438525"/>
            <a:ext cx="2047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BCD1B-E19B-4B1E-8C92-CDF18625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61434"/>
            <a:ext cx="2513510" cy="2467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CA75A-3D17-4FF3-9982-D1C397C0E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" y="1583899"/>
            <a:ext cx="561975" cy="49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E64C6E-E0F1-4941-8658-15839DF47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61" y="1431019"/>
            <a:ext cx="2381255" cy="1846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7B25C-42BE-45E6-B309-DC3A94441862}"/>
              </a:ext>
            </a:extLst>
          </p:cNvPr>
          <p:cNvSpPr txBox="1"/>
          <p:nvPr/>
        </p:nvSpPr>
        <p:spPr>
          <a:xfrm>
            <a:off x="5805755" y="633478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/>
              <a:t>Mourigal</a:t>
            </a:r>
            <a:r>
              <a:rPr lang="en-US" sz="1400" b="0" dirty="0"/>
              <a:t> et al.,</a:t>
            </a:r>
          </a:p>
          <a:p>
            <a:r>
              <a:rPr lang="fr-FR" sz="1400" b="0" dirty="0" err="1"/>
              <a:t>NPhys</a:t>
            </a:r>
            <a:r>
              <a:rPr lang="fr-FR" sz="1400" b="0" dirty="0"/>
              <a:t> </a:t>
            </a:r>
            <a:r>
              <a:rPr lang="fr-FR" sz="1400" dirty="0"/>
              <a:t>9</a:t>
            </a:r>
            <a:r>
              <a:rPr lang="fr-FR" sz="1400" b="0" dirty="0"/>
              <a:t>, 435–441 (2013)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7825599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4DF659F-395D-4E1D-869C-A72DE2C7DCB9}"/>
              </a:ext>
            </a:extLst>
          </p:cNvPr>
          <p:cNvSpPr/>
          <p:nvPr/>
        </p:nvSpPr>
        <p:spPr bwMode="auto">
          <a:xfrm>
            <a:off x="457200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42DB26-8E19-4623-AEE2-405BCA0C50EE}"/>
              </a:ext>
            </a:extLst>
          </p:cNvPr>
          <p:cNvCxnSpPr>
            <a:cxnSpLocks/>
            <a:stCxn id="137" idx="6"/>
          </p:cNvCxnSpPr>
          <p:nvPr/>
        </p:nvCxnSpPr>
        <p:spPr bwMode="auto">
          <a:xfrm>
            <a:off x="72590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A78F57C-C38D-4834-A1F7-1353645A1B21}"/>
              </a:ext>
            </a:extLst>
          </p:cNvPr>
          <p:cNvCxnSpPr>
            <a:cxnSpLocks/>
          </p:cNvCxnSpPr>
          <p:nvPr/>
        </p:nvCxnSpPr>
        <p:spPr bwMode="auto">
          <a:xfrm>
            <a:off x="860262" y="2989846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1F5013C-E1CD-44CB-AE68-5F0C58FBCE2E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D13E585-D32B-453D-AB77-E4CCA2A62617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58979B-F1D4-419A-A30B-23904AFB53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69087D9-99A8-4FBB-9949-55C22E3D420A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4932F2-85F2-45A2-848B-2099AEF1291C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8F382F9-A8DD-45C3-9354-CD09D7FC285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989846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69DDEF4A-C250-43F7-B1BD-494FF1CC8151}"/>
              </a:ext>
            </a:extLst>
          </p:cNvPr>
          <p:cNvSpPr/>
          <p:nvPr/>
        </p:nvSpPr>
        <p:spPr bwMode="auto">
          <a:xfrm>
            <a:off x="1646792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FAB924-7AFE-4A7B-8705-B0A0342F837B}"/>
              </a:ext>
            </a:extLst>
          </p:cNvPr>
          <p:cNvGrpSpPr/>
          <p:nvPr/>
        </p:nvGrpSpPr>
        <p:grpSpPr>
          <a:xfrm>
            <a:off x="1888129" y="2867512"/>
            <a:ext cx="855071" cy="268708"/>
            <a:chOff x="1915500" y="2867512"/>
            <a:chExt cx="920884" cy="22868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F495169-7F76-4146-A22A-3827F732B1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CA79AE-AE44-48F4-9240-3EEEFCB8CC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876E0A-E6B1-4098-B63A-3BAC59E955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2E9E2BA-C9AC-4E9E-9DD1-2E4849542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439348-88C9-4BA2-A1E5-B0363CBB1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85A15D-81CC-4BBC-A81F-07536B343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22391E8-1D17-4FC8-AD17-AA8384665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88A260-0A5D-448F-813A-386A057D77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263C490B-4ED6-471C-B20D-8864041041AC}"/>
              </a:ext>
            </a:extLst>
          </p:cNvPr>
          <p:cNvSpPr/>
          <p:nvPr/>
        </p:nvSpPr>
        <p:spPr bwMode="auto">
          <a:xfrm>
            <a:off x="2743200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125457-5B5A-4193-8E79-B13EBFD9AE52}"/>
              </a:ext>
            </a:extLst>
          </p:cNvPr>
          <p:cNvGrpSpPr/>
          <p:nvPr/>
        </p:nvGrpSpPr>
        <p:grpSpPr>
          <a:xfrm>
            <a:off x="2952578" y="2867511"/>
            <a:ext cx="1327247" cy="256687"/>
            <a:chOff x="3105091" y="2867512"/>
            <a:chExt cx="920884" cy="228684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CD2F03-18ED-470D-9937-4A804510E8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CA6C73A-990E-43CC-A0DA-C926CCD64D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A2058A-3086-4334-BD71-02F1928BAF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A1CEEC2-D781-4317-AC31-869AA13BEF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D146E0-D6AD-4356-80AD-7452FB5549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B037E9-EB27-4E70-8546-63783794DC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566EF41-D7B5-467D-96BC-5A895E3703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5CE333F-5505-47D8-960C-2C1D1701FF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BAF79A32-682A-457F-AFAE-55119000C5D9}"/>
              </a:ext>
            </a:extLst>
          </p:cNvPr>
          <p:cNvSpPr/>
          <p:nvPr/>
        </p:nvSpPr>
        <p:spPr bwMode="auto">
          <a:xfrm>
            <a:off x="4294683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7B3A9C4-6B75-47AB-8D5B-C8361A1512DE}"/>
              </a:ext>
            </a:extLst>
          </p:cNvPr>
          <p:cNvGrpSpPr/>
          <p:nvPr/>
        </p:nvGrpSpPr>
        <p:grpSpPr>
          <a:xfrm>
            <a:off x="4583880" y="2869600"/>
            <a:ext cx="411341" cy="228683"/>
            <a:chOff x="4279825" y="2869600"/>
            <a:chExt cx="920884" cy="228683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614D3DC-ABDF-4E47-A075-188541B57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7293937-9691-4773-921D-A2F07473A2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1A819E9-170D-4A3A-8068-342040A014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AF39630-E63F-41DD-A4EB-B10CA13DFE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88CEACE-3AC9-4263-A41D-9E50EE2476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1B407AA-7C80-4414-B668-48E8962BC4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AD7D439-C372-4827-A317-F14A5E692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14D4ED-EA44-43A4-B81C-BD0BBB2B22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52F659B7-ECA4-4910-AD5A-97337A501F89}"/>
              </a:ext>
            </a:extLst>
          </p:cNvPr>
          <p:cNvSpPr/>
          <p:nvPr/>
        </p:nvSpPr>
        <p:spPr bwMode="auto">
          <a:xfrm>
            <a:off x="4989092" y="285196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C6C47CE-E316-49BC-ACE6-5D3668241215}"/>
              </a:ext>
            </a:extLst>
          </p:cNvPr>
          <p:cNvGrpSpPr/>
          <p:nvPr/>
        </p:nvGrpSpPr>
        <p:grpSpPr>
          <a:xfrm>
            <a:off x="5257800" y="2863987"/>
            <a:ext cx="1072892" cy="228684"/>
            <a:chOff x="5469417" y="2863987"/>
            <a:chExt cx="920884" cy="22868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715EE03-90E1-49AE-9877-B7F8D3C6D6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C089FD-1BBE-43AE-8C59-3CF22325FE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7D5AB06-9831-4DDA-8892-F4D9BC568D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4EC8A41-0918-45BD-BABD-DDB5245F18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654E820-9109-4232-8E50-940E328D83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71FD108-B0DA-41A7-81FC-0F79120A1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8809FD-29B3-40FE-9FDE-8F1878AF58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821D66A-4641-43A0-A1BB-2E805306DC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619F74AD-7B63-4FA5-BD4F-B98CE40AADE9}"/>
              </a:ext>
            </a:extLst>
          </p:cNvPr>
          <p:cNvSpPr/>
          <p:nvPr/>
        </p:nvSpPr>
        <p:spPr bwMode="auto">
          <a:xfrm>
            <a:off x="6330692" y="285451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18C56CF-B4E4-4EDE-99A2-11430A723589}"/>
              </a:ext>
            </a:extLst>
          </p:cNvPr>
          <p:cNvGrpSpPr/>
          <p:nvPr/>
        </p:nvGrpSpPr>
        <p:grpSpPr>
          <a:xfrm>
            <a:off x="6574230" y="2863987"/>
            <a:ext cx="1015290" cy="228684"/>
            <a:chOff x="6659008" y="2863987"/>
            <a:chExt cx="920884" cy="228684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189C46A-8C8C-446F-88B1-1F8E7E1DD9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316A1A-8E06-4581-92DD-A500D41C88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C9FB0C0-80FE-4FF3-A99B-112B68ABB2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5A360F-DDAF-4AA9-A092-6A116F1F5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914B6BD-FB6E-4F80-BEA6-8E4D184550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4D9A4FD-5046-467E-A658-261383A594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2FDF463-561A-4396-A098-E9C138DB70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7A9DF95-F3AC-4994-B7B7-735538CF73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F8565251-77E6-42F4-BEDF-040F324836E7}"/>
              </a:ext>
            </a:extLst>
          </p:cNvPr>
          <p:cNvSpPr/>
          <p:nvPr/>
        </p:nvSpPr>
        <p:spPr bwMode="auto">
          <a:xfrm>
            <a:off x="7579892" y="2846355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D36893-9BEE-463D-8F3B-8F286D8149D0}"/>
              </a:ext>
            </a:extLst>
          </p:cNvPr>
          <p:cNvSpPr txBox="1"/>
          <p:nvPr/>
        </p:nvSpPr>
        <p:spPr>
          <a:xfrm>
            <a:off x="304800" y="21118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 movements around equilibrium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3276600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93CE823-B339-4420-9B43-87BB71C7B1D6}"/>
              </a:ext>
            </a:extLst>
          </p:cNvPr>
          <p:cNvCxnSpPr>
            <a:cxnSpLocks/>
          </p:cNvCxnSpPr>
          <p:nvPr/>
        </p:nvCxnSpPr>
        <p:spPr bwMode="auto">
          <a:xfrm>
            <a:off x="5112750" y="3276600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DEA4BF2-E810-452B-8609-CBC567A9D867}"/>
              </a:ext>
            </a:extLst>
          </p:cNvPr>
          <p:cNvSpPr txBox="1"/>
          <p:nvPr/>
        </p:nvSpPr>
        <p:spPr>
          <a:xfrm>
            <a:off x="4146032" y="320040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EC077E1-20E6-4745-AF3E-F4FA76AF9B87}"/>
              </a:ext>
            </a:extLst>
          </p:cNvPr>
          <p:cNvSpPr txBox="1"/>
          <p:nvPr/>
        </p:nvSpPr>
        <p:spPr>
          <a:xfrm>
            <a:off x="2750277" y="320361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n-1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DCEB1F5-24FC-4BB0-8DC2-7796E8A65153}"/>
              </a:ext>
            </a:extLst>
          </p:cNvPr>
          <p:cNvSpPr txBox="1"/>
          <p:nvPr/>
        </p:nvSpPr>
        <p:spPr>
          <a:xfrm>
            <a:off x="5036107" y="32054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n+1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2ED6B2B-721A-4163-8403-006703664D28}"/>
              </a:ext>
            </a:extLst>
          </p:cNvPr>
          <p:cNvSpPr txBox="1"/>
          <p:nvPr/>
        </p:nvSpPr>
        <p:spPr>
          <a:xfrm>
            <a:off x="6553200" y="3657600"/>
            <a:ext cx="228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Newton’s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law, equate to</a:t>
            </a:r>
          </a:p>
          <a:p>
            <a:endParaRPr lang="en-US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3290454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290540" cy="4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" y="4128056"/>
            <a:ext cx="5167697" cy="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3" y="4624756"/>
            <a:ext cx="4941122" cy="6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44777"/>
      </p:ext>
    </p:extLst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1431925" y="1752600"/>
            <a:ext cx="0" cy="393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431925" y="5689600"/>
            <a:ext cx="595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431925" y="2366963"/>
            <a:ext cx="3514725" cy="3322637"/>
          </a:xfrm>
          <a:custGeom>
            <a:avLst/>
            <a:gdLst>
              <a:gd name="T0" fmla="*/ 0 w 2565"/>
              <a:gd name="T1" fmla="*/ 3 h 2480"/>
              <a:gd name="T2" fmla="*/ 451 w 2565"/>
              <a:gd name="T3" fmla="*/ 32 h 2480"/>
              <a:gd name="T4" fmla="*/ 1017 w 2565"/>
              <a:gd name="T5" fmla="*/ 195 h 2480"/>
              <a:gd name="T6" fmla="*/ 1469 w 2565"/>
              <a:gd name="T7" fmla="*/ 473 h 2480"/>
              <a:gd name="T8" fmla="*/ 1872 w 2565"/>
              <a:gd name="T9" fmla="*/ 829 h 2480"/>
              <a:gd name="T10" fmla="*/ 2198 w 2565"/>
              <a:gd name="T11" fmla="*/ 1357 h 2480"/>
              <a:gd name="T12" fmla="*/ 2429 w 2565"/>
              <a:gd name="T13" fmla="*/ 1952 h 2480"/>
              <a:gd name="T14" fmla="*/ 2544 w 2565"/>
              <a:gd name="T15" fmla="*/ 2365 h 2480"/>
              <a:gd name="T16" fmla="*/ 2553 w 2565"/>
              <a:gd name="T17" fmla="*/ 2480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5" h="2480">
                <a:moveTo>
                  <a:pt x="0" y="3"/>
                </a:moveTo>
                <a:cubicBezTo>
                  <a:pt x="141" y="1"/>
                  <a:pt x="282" y="0"/>
                  <a:pt x="451" y="32"/>
                </a:cubicBezTo>
                <a:cubicBezTo>
                  <a:pt x="620" y="64"/>
                  <a:pt x="847" y="122"/>
                  <a:pt x="1017" y="195"/>
                </a:cubicBezTo>
                <a:cubicBezTo>
                  <a:pt x="1187" y="268"/>
                  <a:pt x="1327" y="367"/>
                  <a:pt x="1469" y="473"/>
                </a:cubicBezTo>
                <a:cubicBezTo>
                  <a:pt x="1611" y="579"/>
                  <a:pt x="1750" y="682"/>
                  <a:pt x="1872" y="829"/>
                </a:cubicBezTo>
                <a:cubicBezTo>
                  <a:pt x="1994" y="976"/>
                  <a:pt x="2105" y="1170"/>
                  <a:pt x="2198" y="1357"/>
                </a:cubicBezTo>
                <a:cubicBezTo>
                  <a:pt x="2291" y="1544"/>
                  <a:pt x="2371" y="1784"/>
                  <a:pt x="2429" y="1952"/>
                </a:cubicBezTo>
                <a:cubicBezTo>
                  <a:pt x="2487" y="2120"/>
                  <a:pt x="2523" y="2277"/>
                  <a:pt x="2544" y="2365"/>
                </a:cubicBezTo>
                <a:cubicBezTo>
                  <a:pt x="2565" y="2453"/>
                  <a:pt x="2559" y="2466"/>
                  <a:pt x="2553" y="248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7125" y="1219200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latin typeface="+mn-lt"/>
              </a:rPr>
              <a:t>T/J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5849937" y="3048000"/>
          <a:ext cx="17700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Equation" r:id="rId3" imgW="558800" imgH="279400" progId="">
                  <p:embed/>
                </p:oleObj>
              </mc:Choice>
              <mc:Fallback>
                <p:oleObj name="Equation" r:id="rId3" imgW="558800" imgH="279400" progId="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7" y="3048000"/>
                        <a:ext cx="177006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1787" y="3048000"/>
          <a:ext cx="17224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tion" r:id="rId5" imgW="558800" imgH="279400" progId="">
                  <p:embed/>
                </p:oleObj>
              </mc:Choice>
              <mc:Fallback>
                <p:oleObj name="Equation" r:id="rId5" imgW="558800" imgH="279400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7" y="3048000"/>
                        <a:ext cx="172243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41525" y="5715000"/>
            <a:ext cx="42979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latin typeface="+mn-lt"/>
              </a:rPr>
              <a:t>1/S, 1/z (1/D), frustration</a:t>
            </a: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48020" y="0"/>
            <a:ext cx="83907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2"/>
                </a:solidFill>
                <a:latin typeface="+mj-lt"/>
              </a:rPr>
              <a:t>Playground of quantum magnets</a:t>
            </a:r>
            <a:endParaRPr lang="en-US" sz="3600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810986"/>
            <a:ext cx="3276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/>
              <a:t>Bethe (1931)</a:t>
            </a:r>
          </a:p>
          <a:p>
            <a:r>
              <a:rPr lang="de-DE" sz="1400" b="0" dirty="0"/>
              <a:t>Néel (1932) </a:t>
            </a:r>
          </a:p>
          <a:p>
            <a:r>
              <a:rPr lang="de-DE" sz="1400" b="0" dirty="0"/>
              <a:t>Landau </a:t>
            </a:r>
            <a:r>
              <a:rPr lang="en-US" sz="1400" b="0" dirty="0"/>
              <a:t>(1933)</a:t>
            </a:r>
          </a:p>
          <a:p>
            <a:r>
              <a:rPr lang="en-US" sz="1400" b="0" dirty="0"/>
              <a:t>Anderson (1952)</a:t>
            </a:r>
          </a:p>
          <a:p>
            <a:r>
              <a:rPr lang="en-US" sz="1400" b="0" dirty="0" err="1"/>
              <a:t>Mermin</a:t>
            </a:r>
            <a:r>
              <a:rPr lang="en-US" sz="1400" b="0" dirty="0"/>
              <a:t> and Wagner (1966)</a:t>
            </a:r>
          </a:p>
          <a:p>
            <a:r>
              <a:rPr lang="en-US" sz="1400" b="0" dirty="0" err="1"/>
              <a:t>Chakravarty</a:t>
            </a:r>
            <a:r>
              <a:rPr lang="en-US" sz="1400" b="0" dirty="0"/>
              <a:t> et al., (1989)</a:t>
            </a:r>
          </a:p>
          <a:p>
            <a:r>
              <a:rPr lang="en-US" sz="1400" b="0" dirty="0" err="1"/>
              <a:t>Chubukov</a:t>
            </a:r>
            <a:r>
              <a:rPr lang="en-US" sz="1400" b="0" dirty="0"/>
              <a:t> et al., (1994)</a:t>
            </a:r>
          </a:p>
          <a:p>
            <a:r>
              <a:rPr lang="en-US" sz="1400" b="0" dirty="0" err="1"/>
              <a:t>Balents</a:t>
            </a:r>
            <a:r>
              <a:rPr lang="en-US" sz="1400" b="0" dirty="0"/>
              <a:t> (2010)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248400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629400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010400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467600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856935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268681" y="40386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695135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152335" y="40386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248400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010400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467600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629400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</p:spTree>
    <p:extLst>
      <p:ext uri="{BB962C8B-B14F-4D97-AF65-F5344CB8AC3E}">
        <p14:creationId xmlns:p14="http://schemas.microsoft.com/office/powerpoint/2010/main" val="1841085516"/>
      </p:ext>
    </p:extLst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E395-C7D2-4907-96BB-9249EDD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838200"/>
            <a:ext cx="5700712" cy="3837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6FDE5-BCAB-4482-90DB-92872A8065E0}"/>
              </a:ext>
            </a:extLst>
          </p:cNvPr>
          <p:cNvSpPr/>
          <p:nvPr/>
        </p:nvSpPr>
        <p:spPr>
          <a:xfrm>
            <a:off x="5715000" y="762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MBX10"/>
              </a:rPr>
              <a:t>frustrated 2D </a:t>
            </a:r>
          </a:p>
          <a:p>
            <a:r>
              <a:rPr lang="en-US" b="0" dirty="0" err="1">
                <a:latin typeface="CMBX10"/>
              </a:rPr>
              <a:t>Shastry</a:t>
            </a:r>
            <a:r>
              <a:rPr lang="en-US" b="0" dirty="0">
                <a:latin typeface="CMBX10"/>
              </a:rPr>
              <a:t>-Sutherland lattice</a:t>
            </a:r>
            <a:r>
              <a:rPr lang="en-US" sz="800" b="0" dirty="0">
                <a:latin typeface="CMR7"/>
              </a:rPr>
              <a:t> </a:t>
            </a: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r>
              <a:rPr lang="en-US" b="0" dirty="0">
                <a:latin typeface="CMBX10"/>
              </a:rPr>
              <a:t>realized by SrCu</a:t>
            </a:r>
            <a:r>
              <a:rPr lang="en-US" sz="800" b="0" dirty="0">
                <a:latin typeface="CMR7"/>
              </a:rPr>
              <a:t>2</a:t>
            </a:r>
            <a:r>
              <a:rPr lang="en-US" b="0" dirty="0">
                <a:latin typeface="CMBX10"/>
              </a:rPr>
              <a:t>(BO</a:t>
            </a:r>
            <a:r>
              <a:rPr lang="en-US" sz="800" b="0" dirty="0">
                <a:latin typeface="CMR7"/>
              </a:rPr>
              <a:t>3</a:t>
            </a:r>
            <a:r>
              <a:rPr lang="en-US" b="0" dirty="0">
                <a:latin typeface="CMBX10"/>
              </a:rPr>
              <a:t>)</a:t>
            </a:r>
            <a:r>
              <a:rPr lang="en-US" sz="800" b="0" dirty="0">
                <a:latin typeface="CMR7"/>
              </a:rPr>
              <a:t>2</a:t>
            </a:r>
          </a:p>
          <a:p>
            <a:endParaRPr lang="en-US" sz="800" b="0" dirty="0">
              <a:latin typeface="CMR7"/>
            </a:endParaRP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r>
              <a:rPr lang="en-US" b="0" dirty="0">
                <a:latin typeface="CMBX10"/>
              </a:rPr>
              <a:t>Pressure-driven transitions</a:t>
            </a:r>
          </a:p>
          <a:p>
            <a:r>
              <a:rPr lang="en-US" b="0" dirty="0">
                <a:latin typeface="CMBX10"/>
              </a:rPr>
              <a:t>Zayed et al., 2017</a:t>
            </a: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r>
              <a:rPr lang="en-US" dirty="0"/>
              <a:t>Interesting phases</a:t>
            </a:r>
          </a:p>
          <a:p>
            <a:r>
              <a:rPr lang="en-US" dirty="0"/>
              <a:t>But difficult to characterize</a:t>
            </a:r>
          </a:p>
        </p:txBody>
      </p:sp>
    </p:spTree>
    <p:extLst>
      <p:ext uri="{BB962C8B-B14F-4D97-AF65-F5344CB8AC3E}">
        <p14:creationId xmlns:p14="http://schemas.microsoft.com/office/powerpoint/2010/main" val="2512070747"/>
      </p:ext>
    </p:extLst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E395-C7D2-4907-96BB-9249EDD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838200"/>
            <a:ext cx="5700712" cy="3837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6FDE5-BCAB-4482-90DB-92872A8065E0}"/>
              </a:ext>
            </a:extLst>
          </p:cNvPr>
          <p:cNvSpPr/>
          <p:nvPr/>
        </p:nvSpPr>
        <p:spPr>
          <a:xfrm>
            <a:off x="5715000" y="762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MBX10"/>
              </a:rPr>
              <a:t>frustrated 2D </a:t>
            </a:r>
          </a:p>
          <a:p>
            <a:r>
              <a:rPr lang="en-US" b="0" dirty="0" err="1">
                <a:latin typeface="CMBX10"/>
              </a:rPr>
              <a:t>Shastry</a:t>
            </a:r>
            <a:r>
              <a:rPr lang="en-US" b="0" dirty="0">
                <a:latin typeface="CMBX10"/>
              </a:rPr>
              <a:t>-Sutherland lattice</a:t>
            </a:r>
            <a:r>
              <a:rPr lang="en-US" sz="800" b="0" dirty="0">
                <a:latin typeface="CMR7"/>
              </a:rPr>
              <a:t> </a:t>
            </a: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endParaRPr lang="en-US" sz="800" b="0" dirty="0">
              <a:latin typeface="CMR7"/>
            </a:endParaRPr>
          </a:p>
          <a:p>
            <a:r>
              <a:rPr lang="en-US" b="0" dirty="0">
                <a:latin typeface="CMBX10"/>
              </a:rPr>
              <a:t>realized by SrCu</a:t>
            </a:r>
            <a:r>
              <a:rPr lang="en-US" sz="800" b="0" dirty="0">
                <a:latin typeface="CMR7"/>
              </a:rPr>
              <a:t>2</a:t>
            </a:r>
            <a:r>
              <a:rPr lang="en-US" b="0" dirty="0">
                <a:latin typeface="CMBX10"/>
              </a:rPr>
              <a:t>(BO</a:t>
            </a:r>
            <a:r>
              <a:rPr lang="en-US" sz="800" b="0" dirty="0">
                <a:latin typeface="CMR7"/>
              </a:rPr>
              <a:t>3</a:t>
            </a:r>
            <a:r>
              <a:rPr lang="en-US" b="0" dirty="0">
                <a:latin typeface="CMBX10"/>
              </a:rPr>
              <a:t>)</a:t>
            </a:r>
            <a:r>
              <a:rPr lang="en-US" sz="800" b="0" dirty="0">
                <a:latin typeface="CMR7"/>
              </a:rPr>
              <a:t>2</a:t>
            </a:r>
          </a:p>
          <a:p>
            <a:endParaRPr lang="en-US" sz="800" b="0" dirty="0">
              <a:latin typeface="CMR7"/>
            </a:endParaRP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r>
              <a:rPr lang="en-US" b="0" dirty="0">
                <a:latin typeface="CMBX10"/>
              </a:rPr>
              <a:t>Pressure-driven transitions</a:t>
            </a:r>
          </a:p>
          <a:p>
            <a:r>
              <a:rPr lang="en-US" b="0" dirty="0">
                <a:latin typeface="CMBX10"/>
              </a:rPr>
              <a:t>Zayed et al., 2017</a:t>
            </a: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r>
              <a:rPr lang="en-US" dirty="0"/>
              <a:t>Interesting phases</a:t>
            </a:r>
          </a:p>
          <a:p>
            <a:r>
              <a:rPr lang="en-US" dirty="0"/>
              <a:t>But difficult to characterize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A2728-F88A-4473-AB27-EB4D12C60A7B}"/>
              </a:ext>
            </a:extLst>
          </p:cNvPr>
          <p:cNvSpPr/>
          <p:nvPr/>
        </p:nvSpPr>
        <p:spPr>
          <a:xfrm>
            <a:off x="270776" y="5486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MBX10"/>
              </a:rPr>
              <a:t>Can phonons help us to understand the intermediate phase?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91247"/>
      </p:ext>
    </p:extLst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9565C-3AB7-4109-8713-1DFE18AA153A}"/>
              </a:ext>
            </a:extLst>
          </p:cNvPr>
          <p:cNvSpPr/>
          <p:nvPr/>
        </p:nvSpPr>
        <p:spPr>
          <a:xfrm>
            <a:off x="4267200" y="685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development of pair spin correlations at low temperatures 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-&gt; magnetic contribution to the rigidity of the corresponding bond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Very difficult to disentangle the exact nature – can still provide info about PTs</a:t>
            </a:r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322B2-21C0-49C6-BC26-F33E6689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909"/>
            <a:ext cx="3767654" cy="2594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B69FF-8AC9-42B0-BB7D-7E47612D7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0" y="3270922"/>
            <a:ext cx="6768540" cy="33771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197BA3-FFB8-4B4C-ACCD-5353A8EFD9A3}"/>
              </a:ext>
            </a:extLst>
          </p:cNvPr>
          <p:cNvSpPr/>
          <p:nvPr/>
        </p:nvSpPr>
        <p:spPr>
          <a:xfrm>
            <a:off x="6248400" y="6451313"/>
            <a:ext cx="255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err="1">
                <a:latin typeface="CMBX10"/>
              </a:rPr>
              <a:t>Bettler</a:t>
            </a:r>
            <a:r>
              <a:rPr lang="en-US" b="0" dirty="0">
                <a:latin typeface="CMBX10"/>
              </a:rPr>
              <a:t>, GS et al.,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6860"/>
      </p:ext>
    </p:extLst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DB09-BA8C-44A9-9F08-C4377762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" y="834368"/>
            <a:ext cx="2906672" cy="5353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29565C-3AB7-4109-8713-1DFE18AA153A}"/>
              </a:ext>
            </a:extLst>
          </p:cNvPr>
          <p:cNvSpPr/>
          <p:nvPr/>
        </p:nvSpPr>
        <p:spPr>
          <a:xfrm>
            <a:off x="4267200" y="8343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development of pair spin correlations at low temperatures 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-&gt; magnetic contribution to the rigidity of the corresponding bond</a:t>
            </a:r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62741"/>
      </p:ext>
    </p:extLst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DB09-BA8C-44A9-9F08-C4377762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" y="834368"/>
            <a:ext cx="2906672" cy="5353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29565C-3AB7-4109-8713-1DFE18AA153A}"/>
              </a:ext>
            </a:extLst>
          </p:cNvPr>
          <p:cNvSpPr/>
          <p:nvPr/>
        </p:nvSpPr>
        <p:spPr>
          <a:xfrm>
            <a:off x="4267200" y="83436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development of pair spin correlations at low temperatures 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-&gt; magnetic contribution to the rigidity of the corresponding bond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In SCBO, very well-defined special phonon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“pantograph mode”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Energy ~ </a:t>
            </a: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F89BCB-7C71-49AE-AFBB-D801875AE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3657600"/>
            <a:ext cx="11239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7426"/>
      </p:ext>
    </p:extLst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80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Quantum magnets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DA174-2992-45CD-9B7A-30C5C54A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708333"/>
            <a:ext cx="3261360" cy="5479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0DB09-BA8C-44A9-9F08-C4377762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2" y="834368"/>
            <a:ext cx="2906672" cy="5353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8C6C1-CA2C-483D-85C3-566376EC9459}"/>
              </a:ext>
            </a:extLst>
          </p:cNvPr>
          <p:cNvSpPr/>
          <p:nvPr/>
        </p:nvSpPr>
        <p:spPr>
          <a:xfrm>
            <a:off x="47244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err="1">
                <a:latin typeface="CMBX10"/>
              </a:rPr>
              <a:t>Bettler</a:t>
            </a:r>
            <a:r>
              <a:rPr lang="en-US" b="0" dirty="0">
                <a:latin typeface="CMBX10"/>
              </a:rPr>
              <a:t> et al., 2019 </a:t>
            </a:r>
            <a:r>
              <a:rPr lang="en-US" b="0" dirty="0"/>
              <a:t>arXiv:1907.09316</a:t>
            </a:r>
            <a:endParaRPr lang="en-US" b="0" dirty="0">
              <a:latin typeface="CMBX1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FBFC2-D228-47A0-A870-E42794F60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059"/>
          <a:stretch/>
        </p:blipFill>
        <p:spPr>
          <a:xfrm>
            <a:off x="3865833" y="4419600"/>
            <a:ext cx="470794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7A75A-E4F7-4554-BFF8-30B1720A4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059"/>
          <a:stretch/>
        </p:blipFill>
        <p:spPr>
          <a:xfrm>
            <a:off x="3865833" y="1618664"/>
            <a:ext cx="470794" cy="800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F98F66-FF90-43B2-BE1D-54BFE0C2225D}"/>
              </a:ext>
            </a:extLst>
          </p:cNvPr>
          <p:cNvSpPr/>
          <p:nvPr/>
        </p:nvSpPr>
        <p:spPr>
          <a:xfrm>
            <a:off x="4572000" y="1594903"/>
            <a:ext cx="4572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FM</a:t>
            </a:r>
          </a:p>
          <a:p>
            <a:endParaRPr 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AFM</a:t>
            </a:r>
          </a:p>
          <a:p>
            <a:endParaRPr lang="en-US" b="0" dirty="0">
              <a:latin typeface="CMBX10"/>
            </a:endParaRPr>
          </a:p>
          <a:p>
            <a:endParaRPr lang="en-US" b="0" dirty="0">
              <a:latin typeface="CMBX1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78348"/>
      </p:ext>
    </p:extLst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>
            <a:extLst>
              <a:ext uri="{FF2B5EF4-FFF2-40B4-BE49-F238E27FC236}">
                <a16:creationId xmlns:a16="http://schemas.microsoft.com/office/drawing/2014/main" id="{6A49FBCC-2824-6943-94B3-902CC8878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r>
              <a:rPr lang="en-US" altLang="fr-FR" dirty="0"/>
              <a:t>Inelastic scattering by phonons</a:t>
            </a:r>
            <a:endParaRPr lang="fr-FR" altLang="fr-FR" dirty="0"/>
          </a:p>
        </p:txBody>
      </p:sp>
      <p:sp>
        <p:nvSpPr>
          <p:cNvPr id="9218" name="Sous-titre 2">
            <a:extLst>
              <a:ext uri="{FF2B5EF4-FFF2-40B4-BE49-F238E27FC236}">
                <a16:creationId xmlns:a16="http://schemas.microsoft.com/office/drawing/2014/main" id="{9FB90CF5-AC76-9E45-B2E3-5777C3D91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924800" cy="1752600"/>
          </a:xfrm>
        </p:spPr>
        <p:txBody>
          <a:bodyPr/>
          <a:lstStyle/>
          <a:p>
            <a:r>
              <a:rPr lang="en-GB" dirty="0"/>
              <a:t>Phonons hold many secrets to the behaviour of numerous</a:t>
            </a:r>
            <a:br>
              <a:rPr lang="en-GB" dirty="0"/>
            </a:br>
            <a:r>
              <a:rPr lang="en-GB" dirty="0"/>
              <a:t>interesting and potentially useful materials.</a:t>
            </a:r>
          </a:p>
          <a:p>
            <a:endParaRPr lang="en-GB" dirty="0"/>
          </a:p>
          <a:p>
            <a:r>
              <a:rPr lang="en-GB" dirty="0"/>
              <a:t>Neutron scattering is often the appropriate key to unlock them.</a:t>
            </a:r>
          </a:p>
          <a:p>
            <a:endParaRPr lang="en-GB" dirty="0"/>
          </a:p>
          <a:p>
            <a:r>
              <a:rPr lang="en-GB" dirty="0"/>
              <a:t>Enjoy your time while doing it.</a:t>
            </a:r>
            <a:r>
              <a:rPr lang="en-US" altLang="fr-FR" dirty="0"/>
              <a:t> </a:t>
            </a:r>
            <a:endParaRPr lang="fr-FR" altLang="fr-FR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123CC9A-D7C9-4E9B-9E5F-1BAA1D0C314E}"/>
              </a:ext>
            </a:extLst>
          </p:cNvPr>
          <p:cNvSpPr txBox="1"/>
          <p:nvPr/>
        </p:nvSpPr>
        <p:spPr>
          <a:xfrm>
            <a:off x="2514600" y="64008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Nordic Neutron School, Tartu, September 17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2227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4DF659F-395D-4E1D-869C-A72DE2C7DCB9}"/>
              </a:ext>
            </a:extLst>
          </p:cNvPr>
          <p:cNvSpPr/>
          <p:nvPr/>
        </p:nvSpPr>
        <p:spPr bwMode="auto">
          <a:xfrm>
            <a:off x="457200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42DB26-8E19-4623-AEE2-405BCA0C50EE}"/>
              </a:ext>
            </a:extLst>
          </p:cNvPr>
          <p:cNvCxnSpPr>
            <a:cxnSpLocks/>
            <a:stCxn id="137" idx="6"/>
          </p:cNvCxnSpPr>
          <p:nvPr/>
        </p:nvCxnSpPr>
        <p:spPr bwMode="auto">
          <a:xfrm>
            <a:off x="72590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A78F57C-C38D-4834-A1F7-1353645A1B21}"/>
              </a:ext>
            </a:extLst>
          </p:cNvPr>
          <p:cNvCxnSpPr>
            <a:cxnSpLocks/>
          </p:cNvCxnSpPr>
          <p:nvPr/>
        </p:nvCxnSpPr>
        <p:spPr bwMode="auto">
          <a:xfrm>
            <a:off x="860262" y="2989846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1F5013C-E1CD-44CB-AE68-5F0C58FBCE2E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D13E585-D32B-453D-AB77-E4CCA2A62617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58979B-F1D4-419A-A30B-23904AFB53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69087D9-99A8-4FBB-9949-55C22E3D420A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4932F2-85F2-45A2-848B-2099AEF1291C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8F382F9-A8DD-45C3-9354-CD09D7FC285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989846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69DDEF4A-C250-43F7-B1BD-494FF1CC8151}"/>
              </a:ext>
            </a:extLst>
          </p:cNvPr>
          <p:cNvSpPr/>
          <p:nvPr/>
        </p:nvSpPr>
        <p:spPr bwMode="auto">
          <a:xfrm>
            <a:off x="1646792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FAB924-7AFE-4A7B-8705-B0A0342F837B}"/>
              </a:ext>
            </a:extLst>
          </p:cNvPr>
          <p:cNvGrpSpPr/>
          <p:nvPr/>
        </p:nvGrpSpPr>
        <p:grpSpPr>
          <a:xfrm>
            <a:off x="1888129" y="2867512"/>
            <a:ext cx="855071" cy="268708"/>
            <a:chOff x="1915500" y="2867512"/>
            <a:chExt cx="920884" cy="22868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F495169-7F76-4146-A22A-3827F732B1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CA79AE-AE44-48F4-9240-3EEEFCB8CC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876E0A-E6B1-4098-B63A-3BAC59E955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2E9E2BA-C9AC-4E9E-9DD1-2E4849542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439348-88C9-4BA2-A1E5-B0363CBB1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85A15D-81CC-4BBC-A81F-07536B343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22391E8-1D17-4FC8-AD17-AA8384665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88A260-0A5D-448F-813A-386A057D77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263C490B-4ED6-471C-B20D-8864041041AC}"/>
              </a:ext>
            </a:extLst>
          </p:cNvPr>
          <p:cNvSpPr/>
          <p:nvPr/>
        </p:nvSpPr>
        <p:spPr bwMode="auto">
          <a:xfrm>
            <a:off x="2743200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125457-5B5A-4193-8E79-B13EBFD9AE52}"/>
              </a:ext>
            </a:extLst>
          </p:cNvPr>
          <p:cNvGrpSpPr/>
          <p:nvPr/>
        </p:nvGrpSpPr>
        <p:grpSpPr>
          <a:xfrm>
            <a:off x="2952578" y="2867511"/>
            <a:ext cx="1327247" cy="256687"/>
            <a:chOff x="3105091" y="2867512"/>
            <a:chExt cx="920884" cy="228684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CD2F03-18ED-470D-9937-4A804510E8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CA6C73A-990E-43CC-A0DA-C926CCD64D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A2058A-3086-4334-BD71-02F1928BAF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A1CEEC2-D781-4317-AC31-869AA13BEF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D146E0-D6AD-4356-80AD-7452FB5549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B037E9-EB27-4E70-8546-63783794DC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566EF41-D7B5-467D-96BC-5A895E3703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5CE333F-5505-47D8-960C-2C1D1701FF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BAF79A32-682A-457F-AFAE-55119000C5D9}"/>
              </a:ext>
            </a:extLst>
          </p:cNvPr>
          <p:cNvSpPr/>
          <p:nvPr/>
        </p:nvSpPr>
        <p:spPr bwMode="auto">
          <a:xfrm>
            <a:off x="4294683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7B3A9C4-6B75-47AB-8D5B-C8361A1512DE}"/>
              </a:ext>
            </a:extLst>
          </p:cNvPr>
          <p:cNvGrpSpPr/>
          <p:nvPr/>
        </p:nvGrpSpPr>
        <p:grpSpPr>
          <a:xfrm>
            <a:off x="4583880" y="2869600"/>
            <a:ext cx="411341" cy="228683"/>
            <a:chOff x="4279825" y="2869600"/>
            <a:chExt cx="920884" cy="228683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614D3DC-ABDF-4E47-A075-188541B57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7293937-9691-4773-921D-A2F07473A2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1A819E9-170D-4A3A-8068-342040A014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AF39630-E63F-41DD-A4EB-B10CA13DFE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88CEACE-3AC9-4263-A41D-9E50EE2476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1B407AA-7C80-4414-B668-48E8962BC4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AD7D439-C372-4827-A317-F14A5E692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14D4ED-EA44-43A4-B81C-BD0BBB2B22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52F659B7-ECA4-4910-AD5A-97337A501F89}"/>
              </a:ext>
            </a:extLst>
          </p:cNvPr>
          <p:cNvSpPr/>
          <p:nvPr/>
        </p:nvSpPr>
        <p:spPr bwMode="auto">
          <a:xfrm>
            <a:off x="4989092" y="285196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C6C47CE-E316-49BC-ACE6-5D3668241215}"/>
              </a:ext>
            </a:extLst>
          </p:cNvPr>
          <p:cNvGrpSpPr/>
          <p:nvPr/>
        </p:nvGrpSpPr>
        <p:grpSpPr>
          <a:xfrm>
            <a:off x="5257800" y="2863987"/>
            <a:ext cx="1072892" cy="228684"/>
            <a:chOff x="5469417" y="2863987"/>
            <a:chExt cx="920884" cy="22868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715EE03-90E1-49AE-9877-B7F8D3C6D6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C089FD-1BBE-43AE-8C59-3CF22325FE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7D5AB06-9831-4DDA-8892-F4D9BC568D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4EC8A41-0918-45BD-BABD-DDB5245F18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654E820-9109-4232-8E50-940E328D83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71FD108-B0DA-41A7-81FC-0F79120A1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8809FD-29B3-40FE-9FDE-8F1878AF58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821D66A-4641-43A0-A1BB-2E805306DC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619F74AD-7B63-4FA5-BD4F-B98CE40AADE9}"/>
              </a:ext>
            </a:extLst>
          </p:cNvPr>
          <p:cNvSpPr/>
          <p:nvPr/>
        </p:nvSpPr>
        <p:spPr bwMode="auto">
          <a:xfrm>
            <a:off x="6330692" y="285451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18C56CF-B4E4-4EDE-99A2-11430A723589}"/>
              </a:ext>
            </a:extLst>
          </p:cNvPr>
          <p:cNvGrpSpPr/>
          <p:nvPr/>
        </p:nvGrpSpPr>
        <p:grpSpPr>
          <a:xfrm>
            <a:off x="6574230" y="2863987"/>
            <a:ext cx="1015290" cy="228684"/>
            <a:chOff x="6659008" y="2863987"/>
            <a:chExt cx="920884" cy="228684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189C46A-8C8C-446F-88B1-1F8E7E1DD9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316A1A-8E06-4581-92DD-A500D41C88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C9FB0C0-80FE-4FF3-A99B-112B68ABB2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5A360F-DDAF-4AA9-A092-6A116F1F5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914B6BD-FB6E-4F80-BEA6-8E4D184550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4D9A4FD-5046-467E-A658-261383A594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2FDF463-561A-4396-A098-E9C138DB70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7A9DF95-F3AC-4994-B7B7-735538CF73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F8565251-77E6-42F4-BEDF-040F324836E7}"/>
              </a:ext>
            </a:extLst>
          </p:cNvPr>
          <p:cNvSpPr/>
          <p:nvPr/>
        </p:nvSpPr>
        <p:spPr bwMode="auto">
          <a:xfrm>
            <a:off x="7579892" y="2846355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D36893-9BEE-463D-8F3B-8F286D8149D0}"/>
              </a:ext>
            </a:extLst>
          </p:cNvPr>
          <p:cNvSpPr txBox="1"/>
          <p:nvPr/>
        </p:nvSpPr>
        <p:spPr>
          <a:xfrm>
            <a:off x="304800" y="21118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 movements around equilibrium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3276600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93CE823-B339-4420-9B43-87BB71C7B1D6}"/>
              </a:ext>
            </a:extLst>
          </p:cNvPr>
          <p:cNvCxnSpPr>
            <a:cxnSpLocks/>
          </p:cNvCxnSpPr>
          <p:nvPr/>
        </p:nvCxnSpPr>
        <p:spPr bwMode="auto">
          <a:xfrm>
            <a:off x="5112750" y="3276600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DEA4BF2-E810-452B-8609-CBC567A9D867}"/>
              </a:ext>
            </a:extLst>
          </p:cNvPr>
          <p:cNvSpPr txBox="1"/>
          <p:nvPr/>
        </p:nvSpPr>
        <p:spPr>
          <a:xfrm>
            <a:off x="4146032" y="320040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EC077E1-20E6-4745-AF3E-F4FA76AF9B87}"/>
              </a:ext>
            </a:extLst>
          </p:cNvPr>
          <p:cNvSpPr txBox="1"/>
          <p:nvPr/>
        </p:nvSpPr>
        <p:spPr>
          <a:xfrm>
            <a:off x="2750277" y="320361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n-1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DCEB1F5-24FC-4BB0-8DC2-7796E8A65153}"/>
              </a:ext>
            </a:extLst>
          </p:cNvPr>
          <p:cNvSpPr txBox="1"/>
          <p:nvPr/>
        </p:nvSpPr>
        <p:spPr>
          <a:xfrm>
            <a:off x="5036107" y="32054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n+1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2ED6B2B-721A-4163-8403-006703664D28}"/>
              </a:ext>
            </a:extLst>
          </p:cNvPr>
          <p:cNvSpPr txBox="1"/>
          <p:nvPr/>
        </p:nvSpPr>
        <p:spPr>
          <a:xfrm>
            <a:off x="6553200" y="3657600"/>
            <a:ext cx="24208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Newton’s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law, equate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taking the</a:t>
            </a:r>
            <a:br>
              <a:rPr lang="en-US" dirty="0"/>
            </a:br>
            <a:r>
              <a:rPr lang="en-US" dirty="0"/>
              <a:t>plane wave ansatz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3290454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290540" cy="4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" y="4128056"/>
            <a:ext cx="5167697" cy="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3" y="4624756"/>
            <a:ext cx="4941122" cy="6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18" y="5559766"/>
            <a:ext cx="2646078" cy="38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519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5621358" y="1065980"/>
            <a:ext cx="31197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rearrange and use Euler</a:t>
            </a:r>
          </a:p>
          <a:p>
            <a:endParaRPr lang="en-US" dirty="0"/>
          </a:p>
          <a:p>
            <a:r>
              <a:rPr lang="en-US" dirty="0"/>
              <a:t>+ double angle identity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941122" cy="6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54439"/>
            <a:ext cx="2646078" cy="38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" y="1579029"/>
            <a:ext cx="4886325" cy="53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42" y="2133600"/>
            <a:ext cx="2738438" cy="75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12749"/>
            <a:ext cx="2340323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18" y="2971799"/>
            <a:ext cx="2176027" cy="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42" y="3812694"/>
            <a:ext cx="2395889" cy="74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908" y="3825995"/>
            <a:ext cx="3047784" cy="23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45" y="4708975"/>
            <a:ext cx="576025" cy="56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B62912-7C53-45F9-8EDF-08494F24AB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3944431"/>
            <a:ext cx="303454" cy="251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A6D90-A803-40D2-9D08-D704BBA5D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133600" y="708374"/>
            <a:ext cx="1504886" cy="412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AFAA5-4451-45AD-9AE7-BD2C7B14D6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162208" y="1340903"/>
            <a:ext cx="1095407" cy="667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B6E41E-40DC-42BD-9F19-59026A3A15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026925" y="2381036"/>
            <a:ext cx="946872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2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762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different atoms per unit cell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01950"/>
            <a:ext cx="7391400" cy="403062"/>
            <a:chOff x="457200" y="1601950"/>
            <a:chExt cx="7391400" cy="4030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27269" y="1601950"/>
              <a:ext cx="403062" cy="403062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1419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59935" y="1304229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FFAD459E-E6AB-462A-B137-DEA00259E9CB}"/>
              </a:ext>
            </a:extLst>
          </p:cNvPr>
          <p:cNvSpPr>
            <a:spLocks noChangeAspect="1"/>
          </p:cNvSpPr>
          <p:nvPr/>
        </p:nvSpPr>
        <p:spPr bwMode="auto">
          <a:xfrm>
            <a:off x="3943940" y="1602611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AD459E-E6AB-462A-B137-DEA00259E9CB}"/>
              </a:ext>
            </a:extLst>
          </p:cNvPr>
          <p:cNvSpPr>
            <a:spLocks noChangeAspect="1"/>
          </p:cNvSpPr>
          <p:nvPr/>
        </p:nvSpPr>
        <p:spPr bwMode="auto">
          <a:xfrm>
            <a:off x="6323123" y="1602611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17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762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different atoms per unit cell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01950"/>
            <a:ext cx="7391400" cy="403062"/>
            <a:chOff x="457200" y="1601950"/>
            <a:chExt cx="7391400" cy="4030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27269" y="1601950"/>
              <a:ext cx="403062" cy="403062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1419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59935" y="1304229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FAD459E-E6AB-462A-B137-DEA00259E9CB}"/>
              </a:ext>
            </a:extLst>
          </p:cNvPr>
          <p:cNvSpPr>
            <a:spLocks noChangeAspect="1"/>
          </p:cNvSpPr>
          <p:nvPr/>
        </p:nvSpPr>
        <p:spPr bwMode="auto">
          <a:xfrm>
            <a:off x="3943940" y="1602611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AD459E-E6AB-462A-B137-DEA00259E9CB}"/>
              </a:ext>
            </a:extLst>
          </p:cNvPr>
          <p:cNvSpPr>
            <a:spLocks noChangeAspect="1"/>
          </p:cNvSpPr>
          <p:nvPr/>
        </p:nvSpPr>
        <p:spPr bwMode="auto">
          <a:xfrm>
            <a:off x="6323123" y="1602611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A5C14FC-6162-4781-A386-190220E20BF8}"/>
              </a:ext>
            </a:extLst>
          </p:cNvPr>
          <p:cNvSpPr/>
          <p:nvPr/>
        </p:nvSpPr>
        <p:spPr bwMode="auto">
          <a:xfrm>
            <a:off x="457200" y="2344154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805914-6BCC-4BDA-ADFD-AC7AB003B452}"/>
              </a:ext>
            </a:extLst>
          </p:cNvPr>
          <p:cNvCxnSpPr>
            <a:cxnSpLocks/>
            <a:stCxn id="62" idx="6"/>
          </p:cNvCxnSpPr>
          <p:nvPr/>
        </p:nvCxnSpPr>
        <p:spPr bwMode="auto">
          <a:xfrm>
            <a:off x="725908" y="2478508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E5D3EA-5B87-434E-ABF1-E672F2483647}"/>
              </a:ext>
            </a:extLst>
          </p:cNvPr>
          <p:cNvCxnSpPr>
            <a:cxnSpLocks/>
          </p:cNvCxnSpPr>
          <p:nvPr/>
        </p:nvCxnSpPr>
        <p:spPr bwMode="auto">
          <a:xfrm>
            <a:off x="860262" y="2478508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FDB3F1-DDAC-4478-B24E-E3B37F341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364586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EE21BF-8746-4B04-A215-C58555288D84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364586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D41805-5C77-4530-976E-95130AD8A2BC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361787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02020A-E8A5-41F4-B984-EFA648D76623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361787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EF1DB62-0AFB-4789-BCA4-E9792EA4A4DA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478508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8620DD8-8C83-40C1-ADBA-2E19970E4176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478508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2E7587BB-ED40-475F-B44E-FAF1E4F977BB}"/>
              </a:ext>
            </a:extLst>
          </p:cNvPr>
          <p:cNvSpPr/>
          <p:nvPr/>
        </p:nvSpPr>
        <p:spPr bwMode="auto">
          <a:xfrm>
            <a:off x="1646792" y="2344154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30B557-8B63-4B6E-A1EA-810A9A9D74FC}"/>
              </a:ext>
            </a:extLst>
          </p:cNvPr>
          <p:cNvGrpSpPr/>
          <p:nvPr/>
        </p:nvGrpSpPr>
        <p:grpSpPr>
          <a:xfrm>
            <a:off x="1888129" y="2356174"/>
            <a:ext cx="855071" cy="268708"/>
            <a:chOff x="1915500" y="2867512"/>
            <a:chExt cx="920884" cy="22868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E6E0F4-499A-48B6-A304-ABD7931987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5DB255-2D70-4B25-A845-0E1FC34388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C5F65EF-7E51-463B-B63F-355E9F00A4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F283A7B-7674-4DBF-B436-7FD296AA87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F240088-C668-46E0-BD1E-01D7EFD429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5E89AC-CD18-4CCA-89FA-F326713FAC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EEEE941-2174-495F-9A18-B5F5A8A486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04DAF2A-4977-4939-8CC8-437E1CAA2C1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F237F296-8ED3-4E5C-BE71-810B3BC771C0}"/>
              </a:ext>
            </a:extLst>
          </p:cNvPr>
          <p:cNvSpPr/>
          <p:nvPr/>
        </p:nvSpPr>
        <p:spPr bwMode="auto">
          <a:xfrm>
            <a:off x="2743200" y="233854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175EB4-D650-4F88-B172-B72E751E3A41}"/>
              </a:ext>
            </a:extLst>
          </p:cNvPr>
          <p:cNvGrpSpPr/>
          <p:nvPr/>
        </p:nvGrpSpPr>
        <p:grpSpPr>
          <a:xfrm>
            <a:off x="2952578" y="2356173"/>
            <a:ext cx="1327247" cy="256687"/>
            <a:chOff x="3105091" y="2867512"/>
            <a:chExt cx="920884" cy="228684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9A7761B-6A5F-408D-9D12-868D7760E7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346744-AC77-43CF-8792-D91AD2306D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C074FB3-15B9-4F45-9218-25BA1D918E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52F8520-FBAE-41D8-8F07-2308506000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9F1661D-5F9A-4AEB-9800-027EE1784C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D9CEC0B-76B0-4263-A139-B38DF62C1F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3093DD8-E70C-4CC6-8A2A-F77DE93697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D8AC802-51A8-49B0-A2F5-B80F8B8B04E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FAD91ABB-D8D2-453D-B31D-FCCB0AC3FD93}"/>
              </a:ext>
            </a:extLst>
          </p:cNvPr>
          <p:cNvSpPr/>
          <p:nvPr/>
        </p:nvSpPr>
        <p:spPr bwMode="auto">
          <a:xfrm>
            <a:off x="4294683" y="233854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37DB74-3941-46C7-AA27-6616FA215053}"/>
              </a:ext>
            </a:extLst>
          </p:cNvPr>
          <p:cNvGrpSpPr/>
          <p:nvPr/>
        </p:nvGrpSpPr>
        <p:grpSpPr>
          <a:xfrm>
            <a:off x="4583880" y="2358262"/>
            <a:ext cx="411341" cy="228683"/>
            <a:chOff x="4279825" y="2869600"/>
            <a:chExt cx="920884" cy="228683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37B8004-E144-4033-BF78-F18EE81E01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F415819-8906-4CD9-A0D0-A8A864902D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CE69482-2CC8-48D8-8E41-8EA8C1D556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827DEFD-34FC-4EC4-A88C-51D524D3DB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47F614B-4100-4EF7-AC55-F35718AF79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BEBF20E-96A8-4A1A-8B0C-81EA6732E6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3B9972-E960-4C75-A2C0-B39B0D1BCD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94CEDBA-DE0F-437D-A1BF-88002F29864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id="{8164E52A-7286-4AA5-9130-9B5CE146F30C}"/>
              </a:ext>
            </a:extLst>
          </p:cNvPr>
          <p:cNvSpPr/>
          <p:nvPr/>
        </p:nvSpPr>
        <p:spPr bwMode="auto">
          <a:xfrm>
            <a:off x="4989092" y="2340629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9618AA8-B149-446F-AA67-647F1D0DE74B}"/>
              </a:ext>
            </a:extLst>
          </p:cNvPr>
          <p:cNvGrpSpPr/>
          <p:nvPr/>
        </p:nvGrpSpPr>
        <p:grpSpPr>
          <a:xfrm>
            <a:off x="5257800" y="2352649"/>
            <a:ext cx="1072892" cy="228684"/>
            <a:chOff x="5469417" y="2863987"/>
            <a:chExt cx="920884" cy="228684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4D692C2-2160-4A37-AACE-6CDCFBBC2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518096D-1780-406D-B98A-834C63187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E94693F-B4E0-46A2-A74A-2463F44124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68DE733-AA52-4183-A75F-FBA0ABDBFF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A0078C8-B80D-4EC5-990A-8E0EC7C987B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E0C96C7-A8D3-4707-BA27-095D6EEC12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2F5E905-4A89-4527-8FCF-854DDE0ADC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A781DD2-1B31-4130-BAFB-C755BE780C6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2C462E2D-0BC3-4D31-9D4F-DBE181C4CF35}"/>
              </a:ext>
            </a:extLst>
          </p:cNvPr>
          <p:cNvSpPr/>
          <p:nvPr/>
        </p:nvSpPr>
        <p:spPr bwMode="auto">
          <a:xfrm>
            <a:off x="6330692" y="2343174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3AD758-CD6F-4FB4-BC36-3F441138F6DB}"/>
              </a:ext>
            </a:extLst>
          </p:cNvPr>
          <p:cNvGrpSpPr/>
          <p:nvPr/>
        </p:nvGrpSpPr>
        <p:grpSpPr>
          <a:xfrm>
            <a:off x="6574230" y="2352649"/>
            <a:ext cx="1015290" cy="228684"/>
            <a:chOff x="6659008" y="2863987"/>
            <a:chExt cx="920884" cy="228684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649C8C6-E4E1-47A8-B04C-A4BE3E8150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667C905-B638-4258-9FCB-0860CFF949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F61D258-CDC7-4FF7-8A47-EF9E150D5CD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6488F3C-47C9-4D36-92C4-F671CD26C8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C7DD47A-679F-42ED-9C98-A7F5F7FA26B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1C7F1AB-682E-4067-8856-05383A5D03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82EA4E2-CCAF-4AF7-9748-92ED07FE63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003C071-6790-46CF-8ACC-37130F7CF5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1" name="Oval 170">
            <a:extLst>
              <a:ext uri="{FF2B5EF4-FFF2-40B4-BE49-F238E27FC236}">
                <a16:creationId xmlns:a16="http://schemas.microsoft.com/office/drawing/2014/main" id="{51D7B55E-B005-4923-9C1B-4ABBDF1BA424}"/>
              </a:ext>
            </a:extLst>
          </p:cNvPr>
          <p:cNvSpPr/>
          <p:nvPr/>
        </p:nvSpPr>
        <p:spPr bwMode="auto">
          <a:xfrm>
            <a:off x="7579892" y="233501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B41E6B0-2CEF-437B-AF0B-485125FA7665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2765262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0F120B5-D04B-4A24-9601-862137CFD074}"/>
              </a:ext>
            </a:extLst>
          </p:cNvPr>
          <p:cNvCxnSpPr>
            <a:cxnSpLocks/>
          </p:cNvCxnSpPr>
          <p:nvPr/>
        </p:nvCxnSpPr>
        <p:spPr bwMode="auto">
          <a:xfrm>
            <a:off x="5112750" y="2765262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DD9D3C46-1218-4B9D-B3A8-78C2CED67323}"/>
              </a:ext>
            </a:extLst>
          </p:cNvPr>
          <p:cNvSpPr txBox="1"/>
          <p:nvPr/>
        </p:nvSpPr>
        <p:spPr>
          <a:xfrm>
            <a:off x="4146032" y="2689062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B28D38B-180F-4D98-902B-7DDB71E168BB}"/>
              </a:ext>
            </a:extLst>
          </p:cNvPr>
          <p:cNvSpPr txBox="1"/>
          <p:nvPr/>
        </p:nvSpPr>
        <p:spPr>
          <a:xfrm>
            <a:off x="2750277" y="2692279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2n-1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5D8B666-A3AD-4A43-8537-4C119D170FFE}"/>
              </a:ext>
            </a:extLst>
          </p:cNvPr>
          <p:cNvSpPr txBox="1"/>
          <p:nvPr/>
        </p:nvSpPr>
        <p:spPr>
          <a:xfrm>
            <a:off x="5036107" y="2694132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2n+1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7845E76B-89A5-4784-BB1C-778B6FF2BB02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2779116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F62304ED-E298-4E97-9B75-4EF298A220E8}"/>
              </a:ext>
            </a:extLst>
          </p:cNvPr>
          <p:cNvSpPr>
            <a:spLocks noChangeAspect="1"/>
          </p:cNvSpPr>
          <p:nvPr/>
        </p:nvSpPr>
        <p:spPr bwMode="auto">
          <a:xfrm>
            <a:off x="1593929" y="2290642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28E41DE-4913-4D56-9FF9-4AEFD404AA09}"/>
              </a:ext>
            </a:extLst>
          </p:cNvPr>
          <p:cNvSpPr>
            <a:spLocks noChangeAspect="1"/>
          </p:cNvSpPr>
          <p:nvPr/>
        </p:nvSpPr>
        <p:spPr bwMode="auto">
          <a:xfrm>
            <a:off x="4223858" y="2290642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1BE70A7-2304-41B0-BC69-F5D87CDEAAAB}"/>
              </a:ext>
            </a:extLst>
          </p:cNvPr>
          <p:cNvSpPr>
            <a:spLocks noChangeAspect="1"/>
          </p:cNvSpPr>
          <p:nvPr/>
        </p:nvSpPr>
        <p:spPr bwMode="auto">
          <a:xfrm>
            <a:off x="6249709" y="2286000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875489" y="11490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1</a:t>
            </a:r>
            <a:r>
              <a:rPr lang="en-US" sz="3200" dirty="0"/>
              <a:t>      M</a:t>
            </a:r>
            <a:r>
              <a:rPr lang="en-US" sz="32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74190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762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different atoms per unit cell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01950"/>
            <a:ext cx="7391400" cy="403062"/>
            <a:chOff x="457200" y="1601950"/>
            <a:chExt cx="7391400" cy="4030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27269" y="1601950"/>
              <a:ext cx="403062" cy="403062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1419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59935" y="1304229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FAD459E-E6AB-462A-B137-DEA00259E9CB}"/>
              </a:ext>
            </a:extLst>
          </p:cNvPr>
          <p:cNvSpPr>
            <a:spLocks noChangeAspect="1"/>
          </p:cNvSpPr>
          <p:nvPr/>
        </p:nvSpPr>
        <p:spPr bwMode="auto">
          <a:xfrm>
            <a:off x="3943940" y="1602611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AD459E-E6AB-462A-B137-DEA00259E9CB}"/>
              </a:ext>
            </a:extLst>
          </p:cNvPr>
          <p:cNvSpPr>
            <a:spLocks noChangeAspect="1"/>
          </p:cNvSpPr>
          <p:nvPr/>
        </p:nvSpPr>
        <p:spPr bwMode="auto">
          <a:xfrm>
            <a:off x="6323123" y="1602611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A5C14FC-6162-4781-A386-190220E20BF8}"/>
              </a:ext>
            </a:extLst>
          </p:cNvPr>
          <p:cNvSpPr/>
          <p:nvPr/>
        </p:nvSpPr>
        <p:spPr bwMode="auto">
          <a:xfrm>
            <a:off x="457200" y="2344154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805914-6BCC-4BDA-ADFD-AC7AB003B452}"/>
              </a:ext>
            </a:extLst>
          </p:cNvPr>
          <p:cNvCxnSpPr>
            <a:cxnSpLocks/>
            <a:stCxn id="62" idx="6"/>
          </p:cNvCxnSpPr>
          <p:nvPr/>
        </p:nvCxnSpPr>
        <p:spPr bwMode="auto">
          <a:xfrm>
            <a:off x="725908" y="2478508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E5D3EA-5B87-434E-ABF1-E672F2483647}"/>
              </a:ext>
            </a:extLst>
          </p:cNvPr>
          <p:cNvCxnSpPr>
            <a:cxnSpLocks/>
          </p:cNvCxnSpPr>
          <p:nvPr/>
        </p:nvCxnSpPr>
        <p:spPr bwMode="auto">
          <a:xfrm>
            <a:off x="860262" y="2478508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FDB3F1-DDAC-4478-B24E-E3B37F341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364586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EE21BF-8746-4B04-A215-C58555288D84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364586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D41805-5C77-4530-976E-95130AD8A2BC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361787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02020A-E8A5-41F4-B984-EFA648D76623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361787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EF1DB62-0AFB-4789-BCA4-E9792EA4A4DA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478508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8620DD8-8C83-40C1-ADBA-2E19970E4176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478508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2E7587BB-ED40-475F-B44E-FAF1E4F977BB}"/>
              </a:ext>
            </a:extLst>
          </p:cNvPr>
          <p:cNvSpPr/>
          <p:nvPr/>
        </p:nvSpPr>
        <p:spPr bwMode="auto">
          <a:xfrm>
            <a:off x="1646792" y="2344154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30B557-8B63-4B6E-A1EA-810A9A9D74FC}"/>
              </a:ext>
            </a:extLst>
          </p:cNvPr>
          <p:cNvGrpSpPr/>
          <p:nvPr/>
        </p:nvGrpSpPr>
        <p:grpSpPr>
          <a:xfrm>
            <a:off x="1888129" y="2356174"/>
            <a:ext cx="855071" cy="268708"/>
            <a:chOff x="1915500" y="2867512"/>
            <a:chExt cx="920884" cy="22868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E6E0F4-499A-48B6-A304-ABD7931987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5DB255-2D70-4B25-A845-0E1FC34388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C5F65EF-7E51-463B-B63F-355E9F00A4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F283A7B-7674-4DBF-B436-7FD296AA87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F240088-C668-46E0-BD1E-01D7EFD429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5E89AC-CD18-4CCA-89FA-F326713FAC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EEEE941-2174-495F-9A18-B5F5A8A486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04DAF2A-4977-4939-8CC8-437E1CAA2C1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F237F296-8ED3-4E5C-BE71-810B3BC771C0}"/>
              </a:ext>
            </a:extLst>
          </p:cNvPr>
          <p:cNvSpPr/>
          <p:nvPr/>
        </p:nvSpPr>
        <p:spPr bwMode="auto">
          <a:xfrm>
            <a:off x="2743200" y="233854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175EB4-D650-4F88-B172-B72E751E3A41}"/>
              </a:ext>
            </a:extLst>
          </p:cNvPr>
          <p:cNvGrpSpPr/>
          <p:nvPr/>
        </p:nvGrpSpPr>
        <p:grpSpPr>
          <a:xfrm>
            <a:off x="2952578" y="2356173"/>
            <a:ext cx="1327247" cy="256687"/>
            <a:chOff x="3105091" y="2867512"/>
            <a:chExt cx="920884" cy="228684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9A7761B-6A5F-408D-9D12-868D7760E7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346744-AC77-43CF-8792-D91AD2306D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C074FB3-15B9-4F45-9218-25BA1D918E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52F8520-FBAE-41D8-8F07-2308506000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9F1661D-5F9A-4AEB-9800-027EE1784C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D9CEC0B-76B0-4263-A139-B38DF62C1F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3093DD8-E70C-4CC6-8A2A-F77DE93697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D8AC802-51A8-49B0-A2F5-B80F8B8B04E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FAD91ABB-D8D2-453D-B31D-FCCB0AC3FD93}"/>
              </a:ext>
            </a:extLst>
          </p:cNvPr>
          <p:cNvSpPr/>
          <p:nvPr/>
        </p:nvSpPr>
        <p:spPr bwMode="auto">
          <a:xfrm>
            <a:off x="4294683" y="233854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A37DB74-3941-46C7-AA27-6616FA215053}"/>
              </a:ext>
            </a:extLst>
          </p:cNvPr>
          <p:cNvGrpSpPr/>
          <p:nvPr/>
        </p:nvGrpSpPr>
        <p:grpSpPr>
          <a:xfrm>
            <a:off x="4583880" y="2358262"/>
            <a:ext cx="411341" cy="228683"/>
            <a:chOff x="4279825" y="2869600"/>
            <a:chExt cx="920884" cy="228683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37B8004-E144-4033-BF78-F18EE81E01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F415819-8906-4CD9-A0D0-A8A864902D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CE69482-2CC8-48D8-8E41-8EA8C1D556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827DEFD-34FC-4EC4-A88C-51D524D3DB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47F614B-4100-4EF7-AC55-F35718AF79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BEBF20E-96A8-4A1A-8B0C-81EA6732E6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3B9972-E960-4C75-A2C0-B39B0D1BCD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94CEDBA-DE0F-437D-A1BF-88002F29864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id="{8164E52A-7286-4AA5-9130-9B5CE146F30C}"/>
              </a:ext>
            </a:extLst>
          </p:cNvPr>
          <p:cNvSpPr/>
          <p:nvPr/>
        </p:nvSpPr>
        <p:spPr bwMode="auto">
          <a:xfrm>
            <a:off x="4989092" y="2340629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9618AA8-B149-446F-AA67-647F1D0DE74B}"/>
              </a:ext>
            </a:extLst>
          </p:cNvPr>
          <p:cNvGrpSpPr/>
          <p:nvPr/>
        </p:nvGrpSpPr>
        <p:grpSpPr>
          <a:xfrm>
            <a:off x="5257800" y="2352649"/>
            <a:ext cx="1072892" cy="228684"/>
            <a:chOff x="5469417" y="2863987"/>
            <a:chExt cx="920884" cy="228684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4D692C2-2160-4A37-AACE-6CDCFBBC2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518096D-1780-406D-B98A-834C63187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E94693F-B4E0-46A2-A74A-2463F44124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68DE733-AA52-4183-A75F-FBA0ABDBFF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A0078C8-B80D-4EC5-990A-8E0EC7C987B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E0C96C7-A8D3-4707-BA27-095D6EEC12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2F5E905-4A89-4527-8FCF-854DDE0ADC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A781DD2-1B31-4130-BAFB-C755BE780C6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2C462E2D-0BC3-4D31-9D4F-DBE181C4CF35}"/>
              </a:ext>
            </a:extLst>
          </p:cNvPr>
          <p:cNvSpPr/>
          <p:nvPr/>
        </p:nvSpPr>
        <p:spPr bwMode="auto">
          <a:xfrm>
            <a:off x="6330692" y="2343174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3AD758-CD6F-4FB4-BC36-3F441138F6DB}"/>
              </a:ext>
            </a:extLst>
          </p:cNvPr>
          <p:cNvGrpSpPr/>
          <p:nvPr/>
        </p:nvGrpSpPr>
        <p:grpSpPr>
          <a:xfrm>
            <a:off x="6574230" y="2352649"/>
            <a:ext cx="1015290" cy="228684"/>
            <a:chOff x="6659008" y="2863987"/>
            <a:chExt cx="920884" cy="228684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649C8C6-E4E1-47A8-B04C-A4BE3E8150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667C905-B638-4258-9FCB-0860CFF949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F61D258-CDC7-4FF7-8A47-EF9E150D5CD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6488F3C-47C9-4D36-92C4-F671CD26C8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C7DD47A-679F-42ED-9C98-A7F5F7FA26B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1C7F1AB-682E-4067-8856-05383A5D03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82EA4E2-CCAF-4AF7-9748-92ED07FE63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003C071-6790-46CF-8ACC-37130F7CF5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1" name="Oval 170">
            <a:extLst>
              <a:ext uri="{FF2B5EF4-FFF2-40B4-BE49-F238E27FC236}">
                <a16:creationId xmlns:a16="http://schemas.microsoft.com/office/drawing/2014/main" id="{51D7B55E-B005-4923-9C1B-4ABBDF1BA424}"/>
              </a:ext>
            </a:extLst>
          </p:cNvPr>
          <p:cNvSpPr/>
          <p:nvPr/>
        </p:nvSpPr>
        <p:spPr bwMode="auto">
          <a:xfrm>
            <a:off x="7579892" y="233501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B41E6B0-2CEF-437B-AF0B-485125FA7665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2765262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0F120B5-D04B-4A24-9601-862137CFD074}"/>
              </a:ext>
            </a:extLst>
          </p:cNvPr>
          <p:cNvCxnSpPr>
            <a:cxnSpLocks/>
          </p:cNvCxnSpPr>
          <p:nvPr/>
        </p:nvCxnSpPr>
        <p:spPr bwMode="auto">
          <a:xfrm>
            <a:off x="5112750" y="2765262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DD9D3C46-1218-4B9D-B3A8-78C2CED67323}"/>
              </a:ext>
            </a:extLst>
          </p:cNvPr>
          <p:cNvSpPr txBox="1"/>
          <p:nvPr/>
        </p:nvSpPr>
        <p:spPr>
          <a:xfrm>
            <a:off x="4146032" y="2689062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B28D38B-180F-4D98-902B-7DDB71E168BB}"/>
              </a:ext>
            </a:extLst>
          </p:cNvPr>
          <p:cNvSpPr txBox="1"/>
          <p:nvPr/>
        </p:nvSpPr>
        <p:spPr>
          <a:xfrm>
            <a:off x="2750277" y="2692279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2n-1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5D8B666-A3AD-4A43-8537-4C119D170FFE}"/>
              </a:ext>
            </a:extLst>
          </p:cNvPr>
          <p:cNvSpPr txBox="1"/>
          <p:nvPr/>
        </p:nvSpPr>
        <p:spPr>
          <a:xfrm>
            <a:off x="5036107" y="2694132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2n+1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7845E76B-89A5-4784-BB1C-778B6FF2BB02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2779116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F62304ED-E298-4E97-9B75-4EF298A220E8}"/>
              </a:ext>
            </a:extLst>
          </p:cNvPr>
          <p:cNvSpPr>
            <a:spLocks noChangeAspect="1"/>
          </p:cNvSpPr>
          <p:nvPr/>
        </p:nvSpPr>
        <p:spPr bwMode="auto">
          <a:xfrm>
            <a:off x="1593929" y="2290642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28E41DE-4913-4D56-9FF9-4AEFD404AA09}"/>
              </a:ext>
            </a:extLst>
          </p:cNvPr>
          <p:cNvSpPr>
            <a:spLocks noChangeAspect="1"/>
          </p:cNvSpPr>
          <p:nvPr/>
        </p:nvSpPr>
        <p:spPr bwMode="auto">
          <a:xfrm>
            <a:off x="4223858" y="2290642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1BE70A7-2304-41B0-BC69-F5D87CDEAAAB}"/>
              </a:ext>
            </a:extLst>
          </p:cNvPr>
          <p:cNvSpPr>
            <a:spLocks noChangeAspect="1"/>
          </p:cNvSpPr>
          <p:nvPr/>
        </p:nvSpPr>
        <p:spPr bwMode="auto">
          <a:xfrm>
            <a:off x="6249709" y="2286000"/>
            <a:ext cx="403062" cy="403062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875489" y="11490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1</a:t>
            </a:r>
            <a:r>
              <a:rPr lang="en-US" sz="3200" dirty="0"/>
              <a:t>      M</a:t>
            </a:r>
            <a:r>
              <a:rPr lang="en-US" sz="3200" baseline="-25000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6" y="32766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19" y="4114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144385" y="4815191"/>
            <a:ext cx="8772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differential equation and two trial solutions for the different atoms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Substitution provides:</a:t>
            </a:r>
          </a:p>
        </p:txBody>
      </p:sp>
    </p:spTree>
    <p:extLst>
      <p:ext uri="{BB962C8B-B14F-4D97-AF65-F5344CB8AC3E}">
        <p14:creationId xmlns:p14="http://schemas.microsoft.com/office/powerpoint/2010/main" val="29569272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914400"/>
            <a:ext cx="4552891" cy="56384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054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4"/>
          <a:stretch/>
        </p:blipFill>
        <p:spPr bwMode="auto">
          <a:xfrm>
            <a:off x="123825" y="2590800"/>
            <a:ext cx="3990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914400"/>
            <a:ext cx="4552891" cy="56384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428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590800"/>
            <a:ext cx="3990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04800" y="914400"/>
            <a:ext cx="4552891" cy="56384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114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9547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Neutron scattering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A9B46-236E-4055-AEC5-1529268B2743}"/>
              </a:ext>
            </a:extLst>
          </p:cNvPr>
          <p:cNvSpPr txBox="1"/>
          <p:nvPr/>
        </p:nvSpPr>
        <p:spPr>
          <a:xfrm>
            <a:off x="0" y="8943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Neutrons see </a:t>
            </a:r>
            <a:r>
              <a:rPr lang="en-US" sz="2800" dirty="0">
                <a:solidFill>
                  <a:schemeClr val="tx2"/>
                </a:solidFill>
              </a:rPr>
              <a:t>where the atoms are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C00000"/>
                </a:solidFill>
              </a:rPr>
              <a:t>what they do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FC340-C0FE-4FE5-A182-8841D702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51" y="1632168"/>
            <a:ext cx="1934044" cy="2845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4DAB9-13F8-4118-8072-F193659B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00200"/>
            <a:ext cx="1934044" cy="2877090"/>
          </a:xfrm>
          <a:prstGeom prst="rect">
            <a:avLst/>
          </a:prstGeom>
        </p:spPr>
      </p:pic>
      <p:pic>
        <p:nvPicPr>
          <p:cNvPr id="1026" name="Picture 2" descr="https://upload.wikimedia.org/wikipedia/en/thumb/6/6a/Nobel_medal.png/800px-Nobel_medal.png">
            <a:extLst>
              <a:ext uri="{FF2B5EF4-FFF2-40B4-BE49-F238E27FC236}">
                <a16:creationId xmlns:a16="http://schemas.microsoft.com/office/drawing/2014/main" id="{ED1551FE-71B7-4150-A24D-60269F12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2" y="2209800"/>
            <a:ext cx="1835551" cy="183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88B38-AE22-4509-9357-3200D253AA9C}"/>
              </a:ext>
            </a:extLst>
          </p:cNvPr>
          <p:cNvSpPr/>
          <p:nvPr/>
        </p:nvSpPr>
        <p:spPr>
          <a:xfrm>
            <a:off x="838200" y="4588001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</a:rPr>
              <a:t>1994                           Clifford G. Shull           </a:t>
            </a:r>
            <a:r>
              <a:rPr lang="en-US" b="0" dirty="0">
                <a:solidFill>
                  <a:srgbClr val="2E2A25"/>
                </a:solidFill>
                <a:latin typeface="+mn-lt"/>
              </a:rPr>
              <a:t>Bertram N. </a:t>
            </a:r>
            <a:r>
              <a:rPr lang="en-US" b="0" dirty="0" err="1">
                <a:solidFill>
                  <a:srgbClr val="2E2A25"/>
                </a:solidFill>
                <a:latin typeface="+mn-lt"/>
              </a:rPr>
              <a:t>Brockhouse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6963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590800"/>
            <a:ext cx="3990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86200"/>
            <a:ext cx="830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52400" y="1602096"/>
            <a:ext cx="4705291" cy="56384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492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590800"/>
            <a:ext cx="3990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86200"/>
            <a:ext cx="830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495800"/>
            <a:ext cx="3638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52400" y="1602096"/>
            <a:ext cx="4705291" cy="56384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8881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590800"/>
            <a:ext cx="3990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86200"/>
            <a:ext cx="830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495800"/>
            <a:ext cx="3638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28612" y="4495800"/>
            <a:ext cx="3638550" cy="409575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8612" y="3200400"/>
            <a:ext cx="3638550" cy="409575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424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705291" cy="13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9" y="1066800"/>
            <a:ext cx="2144100" cy="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8" y="1828800"/>
            <a:ext cx="2735481" cy="2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590800"/>
            <a:ext cx="3990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86200"/>
            <a:ext cx="8305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495800"/>
            <a:ext cx="3638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328612" y="4495800"/>
            <a:ext cx="3638550" cy="409575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8612" y="3200400"/>
            <a:ext cx="3638550" cy="409575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133350" y="5235714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Homogeneous equations -&gt; </a:t>
            </a:r>
            <a:br>
              <a:rPr lang="en-US" dirty="0"/>
            </a:br>
            <a:r>
              <a:rPr lang="en-US" dirty="0"/>
              <a:t>to solve, set determinant to zero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04057"/>
            <a:ext cx="3933825" cy="8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A07F42-D0C0-469C-BF6F-2A7447FB7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96662" y="1890907"/>
            <a:ext cx="1743075" cy="46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F99ACF-BED7-4452-AB4F-61BB87E61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93349" y="2628900"/>
            <a:ext cx="1571625" cy="57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EAB0A-F8C7-4568-BCDB-51EB3C3D9EFD}"/>
              </a:ext>
            </a:extLst>
          </p:cNvPr>
          <p:cNvSpPr txBox="1"/>
          <p:nvPr/>
        </p:nvSpPr>
        <p:spPr>
          <a:xfrm>
            <a:off x="-2133600" y="3609975"/>
            <a:ext cx="1863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invertible</a:t>
            </a:r>
          </a:p>
          <a:p>
            <a:r>
              <a:rPr lang="en-US" dirty="0"/>
              <a:t>X = A^-1 b,</a:t>
            </a:r>
          </a:p>
          <a:p>
            <a:r>
              <a:rPr lang="en-US" dirty="0"/>
              <a:t>But b = 0,</a:t>
            </a:r>
          </a:p>
          <a:p>
            <a:r>
              <a:rPr lang="en-US" dirty="0"/>
              <a:t>So only trivial</a:t>
            </a:r>
          </a:p>
        </p:txBody>
      </p:sp>
    </p:spTree>
    <p:extLst>
      <p:ext uri="{BB962C8B-B14F-4D97-AF65-F5344CB8AC3E}">
        <p14:creationId xmlns:p14="http://schemas.microsoft.com/office/powerpoint/2010/main" val="11606907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133350" y="869857"/>
            <a:ext cx="41120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Homogeneous equations -&gt; </a:t>
            </a:r>
            <a:br>
              <a:rPr lang="en-US" dirty="0"/>
            </a:br>
            <a:r>
              <a:rPr lang="en-US" dirty="0"/>
              <a:t>to solve, set determinant to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933825" cy="8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1"/>
            <a:ext cx="7696200" cy="6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" y="2529871"/>
            <a:ext cx="7681913" cy="8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552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133350" y="869857"/>
            <a:ext cx="41120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Homogeneous equations -&gt; </a:t>
            </a:r>
            <a:br>
              <a:rPr lang="en-US" dirty="0"/>
            </a:br>
            <a:r>
              <a:rPr lang="en-US" dirty="0"/>
              <a:t>to solve, set determinant to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933825" cy="8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1"/>
            <a:ext cx="7696200" cy="6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" y="2529871"/>
            <a:ext cx="7681913" cy="8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imutis_g\Dropbox\talks\presentations\2018_Tartu\Plots\Dispersion-2atoms_w_B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9295" r="10727"/>
          <a:stretch/>
        </p:blipFill>
        <p:spPr bwMode="auto">
          <a:xfrm>
            <a:off x="2869502" y="3606800"/>
            <a:ext cx="29080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8E20B-F705-40C7-A4DB-C33CF49BB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865" y="3587026"/>
            <a:ext cx="303454" cy="2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852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133350" y="869857"/>
            <a:ext cx="41120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Homogeneous equations -&gt; </a:t>
            </a:r>
            <a:br>
              <a:rPr lang="en-US" dirty="0"/>
            </a:br>
            <a:r>
              <a:rPr lang="en-US" dirty="0"/>
              <a:t>to solve, set determinant to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933825" cy="8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1"/>
            <a:ext cx="7696200" cy="6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" y="2529871"/>
            <a:ext cx="7681913" cy="8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imutis_g\Dropbox\talks\presentations\2018_Tartu\Plots\Dispersion-2atoms_w_B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9295" r="10727"/>
          <a:stretch/>
        </p:blipFill>
        <p:spPr bwMode="auto">
          <a:xfrm>
            <a:off x="2869502" y="3606800"/>
            <a:ext cx="29080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204"/>
            <a:ext cx="2667429" cy="15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838200" y="5365750"/>
            <a:ext cx="3407172" cy="349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524000" y="3810000"/>
            <a:ext cx="2721373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533400" y="4940300"/>
            <a:ext cx="304800" cy="42545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14400" y="4720559"/>
            <a:ext cx="1828800" cy="819815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3A850C-95C8-4A8F-8C2B-6DAD6E3C5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865" y="3587026"/>
            <a:ext cx="303454" cy="2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109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1711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Different Atoms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6A191-D39F-4F23-A7BB-61E7681A0B28}"/>
              </a:ext>
            </a:extLst>
          </p:cNvPr>
          <p:cNvSpPr txBox="1"/>
          <p:nvPr/>
        </p:nvSpPr>
        <p:spPr>
          <a:xfrm>
            <a:off x="133350" y="869857"/>
            <a:ext cx="41120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Homogeneous equations -&gt; </a:t>
            </a:r>
            <a:br>
              <a:rPr lang="en-US" dirty="0"/>
            </a:br>
            <a:r>
              <a:rPr lang="en-US" dirty="0"/>
              <a:t>to solve, set determinant to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933825" cy="8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1"/>
            <a:ext cx="7696200" cy="6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6" y="2529871"/>
            <a:ext cx="7681913" cy="8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imutis_g\Dropbox\talks\presentations\2018_Tartu\Plots\Dispersion-2atoms_w_B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9295" r="10727"/>
          <a:stretch/>
        </p:blipFill>
        <p:spPr bwMode="auto">
          <a:xfrm>
            <a:off x="2869502" y="3606800"/>
            <a:ext cx="29080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204"/>
            <a:ext cx="2667429" cy="15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20808"/>
            <a:ext cx="2261472" cy="14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838200" y="5365750"/>
            <a:ext cx="3407172" cy="349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524000" y="3810000"/>
            <a:ext cx="2721373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029200" y="4572000"/>
            <a:ext cx="1676400" cy="36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5062870" y="4133132"/>
            <a:ext cx="2785730" cy="591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533400" y="4940300"/>
            <a:ext cx="304800" cy="42545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14400" y="4720559"/>
            <a:ext cx="1828800" cy="819815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705600" y="4752310"/>
            <a:ext cx="762000" cy="73409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543800" y="4756150"/>
            <a:ext cx="762000" cy="730249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CBA982-3B4C-4541-8FF0-5D4B66470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5865" y="3587026"/>
            <a:ext cx="303454" cy="2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13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936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Measured phonons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152400" y="685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Monoatomic (Neon) 	    Diatomic (NaCl)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B9492-3EF5-4442-9BAB-1BBF96FCAC97}"/>
              </a:ext>
            </a:extLst>
          </p:cNvPr>
          <p:cNvSpPr txBox="1"/>
          <p:nvPr/>
        </p:nvSpPr>
        <p:spPr>
          <a:xfrm>
            <a:off x="4953000" y="5581024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Raunio</a:t>
            </a:r>
            <a:r>
              <a:rPr lang="en-US" dirty="0"/>
              <a:t> et al., 1969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EC3D1-7793-4DD3-AF15-F729EC36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56458"/>
            <a:ext cx="266700" cy="200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2CE5D-22E6-4B3E-9D5A-D33F5664C559}"/>
              </a:ext>
            </a:extLst>
          </p:cNvPr>
          <p:cNvSpPr txBox="1"/>
          <p:nvPr/>
        </p:nvSpPr>
        <p:spPr>
          <a:xfrm>
            <a:off x="566570" y="6381690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Endoh</a:t>
            </a:r>
            <a:r>
              <a:rPr lang="en-US" dirty="0"/>
              <a:t> et al., 1975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462A50-C60C-4F12-A825-3FD45E26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" y="1295400"/>
            <a:ext cx="4150924" cy="3571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AB238-FABF-4861-A858-BEBC4BCC4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4867314"/>
            <a:ext cx="1759486" cy="1457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5D116A-1698-48CF-91BB-CAC81225A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665" y="1470991"/>
            <a:ext cx="4869641" cy="3482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B633B-FE73-4602-ABF0-3FEB226DDCAD}"/>
              </a:ext>
            </a:extLst>
          </p:cNvPr>
          <p:cNvSpPr txBox="1"/>
          <p:nvPr/>
        </p:nvSpPr>
        <p:spPr>
          <a:xfrm>
            <a:off x="9525000" y="1656483"/>
            <a:ext cx="4426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6.5 and 23.7 K (melting point, 24.6 K)</a:t>
            </a:r>
          </a:p>
          <a:p>
            <a:endParaRPr lang="en-US" b="0" dirty="0"/>
          </a:p>
          <a:p>
            <a:r>
              <a:rPr lang="en-US" b="0" dirty="0"/>
              <a:t>1 THz = 4 </a:t>
            </a:r>
            <a:r>
              <a:rPr lang="en-US" b="0" dirty="0" err="1"/>
              <a:t>meV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CB684-B761-4580-8041-68B41CC34608}"/>
              </a:ext>
            </a:extLst>
          </p:cNvPr>
          <p:cNvSpPr txBox="1"/>
          <p:nvPr/>
        </p:nvSpPr>
        <p:spPr>
          <a:xfrm>
            <a:off x="2130448" y="52243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403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936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Measured phonons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152400" y="685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Monoatomic (Al) 	          Diatomic (</a:t>
            </a:r>
            <a:r>
              <a:rPr lang="en-US" sz="3200" dirty="0" err="1"/>
              <a:t>SrO</a:t>
            </a:r>
            <a:r>
              <a:rPr lang="en-US" sz="32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424EA-3D1A-4AFD-A3EB-5610A20A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20" y="1295400"/>
            <a:ext cx="4304980" cy="3742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B9492-3EF5-4442-9BAB-1BBF96FCAC97}"/>
              </a:ext>
            </a:extLst>
          </p:cNvPr>
          <p:cNvSpPr txBox="1"/>
          <p:nvPr/>
        </p:nvSpPr>
        <p:spPr>
          <a:xfrm>
            <a:off x="4706498" y="5171210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Rieder</a:t>
            </a:r>
            <a:r>
              <a:rPr lang="en-US" dirty="0"/>
              <a:t> et al., 1975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FCD03-5C8C-45D9-A90D-8F913A72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3" y="1219200"/>
            <a:ext cx="4038798" cy="3168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A052A-7D14-4A60-9AB8-A71156D6A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43400"/>
            <a:ext cx="3579599" cy="327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EEABC-4D82-4CBA-9147-6F2EC2E05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86300"/>
            <a:ext cx="3057525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EC3D1-7793-4DD3-AF15-F729EC36B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456458"/>
            <a:ext cx="266700" cy="200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2CE5D-22E6-4B3E-9D5A-D33F5664C559}"/>
              </a:ext>
            </a:extLst>
          </p:cNvPr>
          <p:cNvSpPr txBox="1"/>
          <p:nvPr/>
        </p:nvSpPr>
        <p:spPr>
          <a:xfrm>
            <a:off x="457200" y="5848290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Stedman, Nilsson, 1965</a:t>
            </a:r>
          </a:p>
        </p:txBody>
      </p:sp>
    </p:spTree>
    <p:extLst>
      <p:ext uri="{BB962C8B-B14F-4D97-AF65-F5344CB8AC3E}">
        <p14:creationId xmlns:p14="http://schemas.microsoft.com/office/powerpoint/2010/main" val="26397226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2559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Overview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A9B46-236E-4055-AEC5-1529268B2743}"/>
              </a:ext>
            </a:extLst>
          </p:cNvPr>
          <p:cNvSpPr txBox="1"/>
          <p:nvPr/>
        </p:nvSpPr>
        <p:spPr>
          <a:xfrm>
            <a:off x="304800" y="703957"/>
            <a:ext cx="792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dirty="0"/>
              <a:t>Introduction</a:t>
            </a:r>
          </a:p>
          <a:p>
            <a:pPr marL="457200" indent="-457200">
              <a:buAutoNum type="arabicParenR"/>
            </a:pP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What are phonons?</a:t>
            </a:r>
          </a:p>
          <a:p>
            <a:pPr marL="457200" indent="-457200">
              <a:buAutoNum type="arabicParenR"/>
            </a:pP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INS cross section</a:t>
            </a:r>
          </a:p>
          <a:p>
            <a:pPr marL="457200" indent="-457200">
              <a:buAutoNum type="arabicParenR"/>
            </a:pP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Practical aspects</a:t>
            </a:r>
          </a:p>
          <a:p>
            <a:pPr lvl="1"/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Examples:</a:t>
            </a:r>
          </a:p>
          <a:p>
            <a:pPr marL="971550" lvl="1" indent="-514350">
              <a:buAutoNum type="alphaLcParenR"/>
            </a:pPr>
            <a:r>
              <a:rPr lang="en-US" sz="2800" dirty="0"/>
              <a:t>Soft-mode transition in SrTiO</a:t>
            </a:r>
            <a:r>
              <a:rPr lang="en-US" sz="2800" baseline="-25000" dirty="0"/>
              <a:t>3</a:t>
            </a:r>
          </a:p>
          <a:p>
            <a:pPr marL="971550" lvl="1" indent="-514350">
              <a:buAutoNum type="alphaLcParenR"/>
            </a:pPr>
            <a:r>
              <a:rPr lang="en-US" sz="2800" dirty="0"/>
              <a:t>Kohn anomalies</a:t>
            </a:r>
          </a:p>
          <a:p>
            <a:pPr marL="971550" lvl="1" indent="-514350">
              <a:buAutoNum type="alphaLcParenR"/>
            </a:pPr>
            <a:r>
              <a:rPr lang="en-US" sz="2800" dirty="0"/>
              <a:t>Phonons in superconductors</a:t>
            </a:r>
          </a:p>
          <a:p>
            <a:pPr marL="971550" lvl="1" indent="-514350">
              <a:buAutoNum type="alphaLcParenR"/>
            </a:pPr>
            <a:r>
              <a:rPr lang="en-US" sz="2800" dirty="0"/>
              <a:t>Phonons in quantum magnets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9864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9369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Measured phonons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81000" y="7106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Monoatomic 				Diatomic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424EA-3D1A-4AFD-A3EB-5610A20A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20" y="1295400"/>
            <a:ext cx="4304980" cy="3742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B9492-3EF5-4442-9BAB-1BBF96FCAC97}"/>
              </a:ext>
            </a:extLst>
          </p:cNvPr>
          <p:cNvSpPr txBox="1"/>
          <p:nvPr/>
        </p:nvSpPr>
        <p:spPr>
          <a:xfrm>
            <a:off x="4706498" y="5171210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Rieder</a:t>
            </a:r>
            <a:r>
              <a:rPr lang="en-US" dirty="0"/>
              <a:t> et al., 1975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FCD03-5C8C-45D9-A90D-8F913A72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3" y="1219200"/>
            <a:ext cx="4038798" cy="3168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A052A-7D14-4A60-9AB8-A71156D6A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43400"/>
            <a:ext cx="3579599" cy="327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EEABC-4D82-4CBA-9147-6F2EC2E05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86300"/>
            <a:ext cx="3057525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EC3D1-7793-4DD3-AF15-F729EC36B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456458"/>
            <a:ext cx="266700" cy="200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2CE5D-22E6-4B3E-9D5A-D33F5664C559}"/>
              </a:ext>
            </a:extLst>
          </p:cNvPr>
          <p:cNvSpPr txBox="1"/>
          <p:nvPr/>
        </p:nvSpPr>
        <p:spPr>
          <a:xfrm>
            <a:off x="457200" y="5848290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Stedman, Nilsson, 1965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22D4D-DB01-4D7B-ADC6-18A58C5FFC22}"/>
              </a:ext>
            </a:extLst>
          </p:cNvPr>
          <p:cNvSpPr txBox="1"/>
          <p:nvPr/>
        </p:nvSpPr>
        <p:spPr>
          <a:xfrm>
            <a:off x="2645888" y="1967930"/>
            <a:ext cx="4686300" cy="193899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number of normal modes = 3N,</a:t>
            </a:r>
          </a:p>
          <a:p>
            <a:r>
              <a:rPr lang="en-US" dirty="0"/>
              <a:t>Where N = # of atoms in unit cell</a:t>
            </a:r>
          </a:p>
          <a:p>
            <a:endParaRPr lang="en-US" dirty="0"/>
          </a:p>
          <a:p>
            <a:r>
              <a:rPr lang="en-US" dirty="0"/>
              <a:t>3 of them acoustic, other – optical</a:t>
            </a:r>
          </a:p>
          <a:p>
            <a:endParaRPr lang="en-US" dirty="0"/>
          </a:p>
          <a:p>
            <a:r>
              <a:rPr lang="en-US" dirty="0"/>
              <a:t>Speed of sound = </a:t>
            </a:r>
            <a:r>
              <a:rPr lang="en-US" dirty="0" err="1"/>
              <a:t>d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dirty="0"/>
              <a:t>/</a:t>
            </a:r>
            <a:r>
              <a:rPr lang="en-US" dirty="0" err="1"/>
              <a:t>dq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5407B0-FE4E-4F62-AC0B-7AD9BF834895}"/>
              </a:ext>
            </a:extLst>
          </p:cNvPr>
          <p:cNvSpPr/>
          <p:nvPr/>
        </p:nvSpPr>
        <p:spPr bwMode="auto">
          <a:xfrm>
            <a:off x="304800" y="3733800"/>
            <a:ext cx="1507012" cy="919308"/>
          </a:xfrm>
          <a:prstGeom prst="roundRect">
            <a:avLst/>
          </a:prstGeom>
          <a:noFill/>
          <a:ln w="539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5CCD45-7276-4ECB-83A2-052E7EE77598}"/>
              </a:ext>
            </a:extLst>
          </p:cNvPr>
          <p:cNvCxnSpPr/>
          <p:nvPr/>
        </p:nvCxnSpPr>
        <p:spPr bwMode="auto">
          <a:xfrm flipH="1">
            <a:off x="1955735" y="3753307"/>
            <a:ext cx="546229" cy="134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02457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64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note on quantum derivation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C88C4-DEA5-4975-86AD-A64E31138046}"/>
              </a:ext>
            </a:extLst>
          </p:cNvPr>
          <p:cNvSpPr txBox="1"/>
          <p:nvPr/>
        </p:nvSpPr>
        <p:spPr>
          <a:xfrm>
            <a:off x="152400" y="889337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Operators!</a:t>
            </a:r>
            <a:br>
              <a:rPr lang="en-US" dirty="0"/>
            </a:b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F9F8E5-1A68-44DA-B916-101238BDEE98}"/>
              </a:ext>
            </a:extLst>
          </p:cNvPr>
          <p:cNvCxnSpPr/>
          <p:nvPr/>
        </p:nvCxnSpPr>
        <p:spPr bwMode="auto">
          <a:xfrm>
            <a:off x="4724400" y="914400"/>
            <a:ext cx="0" cy="502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252501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64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note on quantum derivation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8DF1B-6C90-4480-8B71-7297B93C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1752600" cy="610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600D9-F49A-4D29-8BC2-FCF2AC568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94388"/>
            <a:ext cx="3111359" cy="1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BAC08-742E-4BFA-892C-CC5B7E227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59" y="3349935"/>
            <a:ext cx="895350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202F6-7DCE-4A47-9F53-91FBB5E84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54" y="4976903"/>
            <a:ext cx="2305050" cy="8076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0C88C4-DEA5-4975-86AD-A64E31138046}"/>
              </a:ext>
            </a:extLst>
          </p:cNvPr>
          <p:cNvSpPr txBox="1"/>
          <p:nvPr/>
        </p:nvSpPr>
        <p:spPr>
          <a:xfrm>
            <a:off x="152400" y="889337"/>
            <a:ext cx="437010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Harmonic oscillator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Substitute by raising and lowering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Rearrange for x and p and sub</a:t>
            </a:r>
          </a:p>
          <a:p>
            <a:endParaRPr lang="en-US" dirty="0"/>
          </a:p>
          <a:p>
            <a:r>
              <a:rPr lang="en-US" dirty="0"/>
              <a:t>                      ___</a:t>
            </a:r>
          </a:p>
          <a:p>
            <a:endParaRPr lang="en-US" dirty="0"/>
          </a:p>
          <a:p>
            <a:r>
              <a:rPr lang="en-US" dirty="0"/>
              <a:t> 	number operator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F9F8E5-1A68-44DA-B916-101238BDEE98}"/>
              </a:ext>
            </a:extLst>
          </p:cNvPr>
          <p:cNvCxnSpPr/>
          <p:nvPr/>
        </p:nvCxnSpPr>
        <p:spPr bwMode="auto">
          <a:xfrm>
            <a:off x="4724400" y="914400"/>
            <a:ext cx="0" cy="502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473498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64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note on quantum derivation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8D91B7-1A95-49CA-8016-48F009D51345}"/>
              </a:ext>
            </a:extLst>
          </p:cNvPr>
          <p:cNvSpPr txBox="1"/>
          <p:nvPr/>
        </p:nvSpPr>
        <p:spPr>
          <a:xfrm>
            <a:off x="5035474" y="937123"/>
            <a:ext cx="38122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One 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a similar procedure – q 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EB4973-66A9-4CFC-B28A-5B7AC8383160}"/>
              </a:ext>
            </a:extLst>
          </p:cNvPr>
          <p:cNvSpPr txBox="1"/>
          <p:nvPr/>
        </p:nvSpPr>
        <p:spPr>
          <a:xfrm>
            <a:off x="5453859" y="3909358"/>
            <a:ext cx="26052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dimensions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 and polarization 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8DF1B-6C90-4480-8B71-7297B93C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1752600" cy="610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600D9-F49A-4D29-8BC2-FCF2AC568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94388"/>
            <a:ext cx="3111359" cy="1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BAC08-742E-4BFA-892C-CC5B7E227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59" y="3349935"/>
            <a:ext cx="895350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202F6-7DCE-4A47-9F53-91FBB5E84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54" y="4976903"/>
            <a:ext cx="2305050" cy="8076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0C88C4-DEA5-4975-86AD-A64E31138046}"/>
              </a:ext>
            </a:extLst>
          </p:cNvPr>
          <p:cNvSpPr txBox="1"/>
          <p:nvPr/>
        </p:nvSpPr>
        <p:spPr>
          <a:xfrm>
            <a:off x="152400" y="889337"/>
            <a:ext cx="437010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Harmonic oscillator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Substitute by raising and lowering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Rearrange for x and p and sub</a:t>
            </a:r>
          </a:p>
          <a:p>
            <a:endParaRPr lang="en-US" dirty="0"/>
          </a:p>
          <a:p>
            <a:r>
              <a:rPr lang="en-US" dirty="0"/>
              <a:t>                      ___</a:t>
            </a:r>
          </a:p>
          <a:p>
            <a:endParaRPr lang="en-US" dirty="0"/>
          </a:p>
          <a:p>
            <a:r>
              <a:rPr lang="en-US" dirty="0"/>
              <a:t> 	number operator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998DD-F2BA-4B3E-A9A8-FF04DEF06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952750"/>
            <a:ext cx="3238500" cy="857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F9F8E5-1A68-44DA-B916-101238BDEE98}"/>
              </a:ext>
            </a:extLst>
          </p:cNvPr>
          <p:cNvCxnSpPr/>
          <p:nvPr/>
        </p:nvCxnSpPr>
        <p:spPr bwMode="auto">
          <a:xfrm>
            <a:off x="4724400" y="914400"/>
            <a:ext cx="0" cy="502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74EC3F-9062-4629-B516-9D1728356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483" y="1371600"/>
            <a:ext cx="4138357" cy="938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EE5DF-7B7B-4B24-8AA7-5653386E0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725" y="4523457"/>
            <a:ext cx="374247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240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69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How to measure, </a:t>
            </a:r>
            <a:r>
              <a:rPr lang="en-US" sz="3600" b="0" dirty="0" err="1">
                <a:solidFill>
                  <a:schemeClr val="bg2"/>
                </a:solidFill>
                <a:latin typeface="+mj-lt"/>
              </a:rPr>
              <a:t>cf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 Raman/IR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6F82A-1433-4B17-BEBA-3C8CFFC9FC45}"/>
              </a:ext>
            </a:extLst>
          </p:cNvPr>
          <p:cNvSpPr txBox="1"/>
          <p:nvPr/>
        </p:nvSpPr>
        <p:spPr>
          <a:xfrm>
            <a:off x="712492" y="309616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Neutron spectroscopy</a:t>
            </a:r>
          </a:p>
          <a:p>
            <a:r>
              <a:rPr lang="en-US" dirty="0"/>
              <a:t>cross section</a:t>
            </a:r>
            <a:br>
              <a:rPr lang="en-US" dirty="0"/>
            </a:br>
            <a:r>
              <a:rPr lang="en-US" dirty="0"/>
              <a:t>       spectrum (q-dep)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F63E5-A082-4173-9F39-929787CD128E}"/>
              </a:ext>
            </a:extLst>
          </p:cNvPr>
          <p:cNvSpPr txBox="1"/>
          <p:nvPr/>
        </p:nvSpPr>
        <p:spPr>
          <a:xfrm>
            <a:off x="3703342" y="309616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Raman spectroscopy</a:t>
            </a:r>
          </a:p>
          <a:p>
            <a:r>
              <a:rPr lang="en-US" dirty="0"/>
              <a:t>cross section</a:t>
            </a:r>
            <a:br>
              <a:rPr lang="en-US" dirty="0"/>
            </a:br>
            <a:r>
              <a:rPr lang="en-US" dirty="0"/>
              <a:t>       spectrum (q~0 only)</a:t>
            </a:r>
          </a:p>
          <a:p>
            <a:endParaRPr lang="en-US" dirty="0"/>
          </a:p>
        </p:txBody>
      </p:sp>
      <p:pic>
        <p:nvPicPr>
          <p:cNvPr id="6" name="Picture 2" descr="C:\Users\Gediminas\Dropbox\fluxus\defense talk\scatt_basic.png">
            <a:extLst>
              <a:ext uri="{FF2B5EF4-FFF2-40B4-BE49-F238E27FC236}">
                <a16:creationId xmlns:a16="http://schemas.microsoft.com/office/drawing/2014/main" id="{AB7AF00B-D2FC-4974-B632-06AF0F96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2" y="924847"/>
            <a:ext cx="5378852" cy="21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ediminas\Dropbox\fluxus\defense talk\Ram_example.png">
            <a:extLst>
              <a:ext uri="{FF2B5EF4-FFF2-40B4-BE49-F238E27FC236}">
                <a16:creationId xmlns:a16="http://schemas.microsoft.com/office/drawing/2014/main" id="{E08AFE08-ECFF-47BB-A8D4-A9D994B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/>
          <a:stretch/>
        </p:blipFill>
        <p:spPr bwMode="auto">
          <a:xfrm>
            <a:off x="3794151" y="4254348"/>
            <a:ext cx="2957191" cy="20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ediminas\Dropbox\fluxus\defense talk\neutron_high_E.png">
            <a:extLst>
              <a:ext uri="{FF2B5EF4-FFF2-40B4-BE49-F238E27FC236}">
                <a16:creationId xmlns:a16="http://schemas.microsoft.com/office/drawing/2014/main" id="{F598D760-1E15-4C3A-A13A-2F9F8039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2" y="4265385"/>
            <a:ext cx="1903408" cy="20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0EBFB-38CE-44ED-919B-EAD335F38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354" y="4419600"/>
            <a:ext cx="1238238" cy="1629260"/>
          </a:xfrm>
          <a:prstGeom prst="rect">
            <a:avLst/>
          </a:prstGeom>
        </p:spPr>
      </p:pic>
      <p:pic>
        <p:nvPicPr>
          <p:cNvPr id="10" name="Picture 2" descr="04-01">
            <a:extLst>
              <a:ext uri="{FF2B5EF4-FFF2-40B4-BE49-F238E27FC236}">
                <a16:creationId xmlns:a16="http://schemas.microsoft.com/office/drawing/2014/main" id="{E8323864-0770-45B1-8C1D-6B57185D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362">
            <a:off x="7443810" y="2364215"/>
            <a:ext cx="928916" cy="6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45F41D-2C8D-4BB7-896E-6B2B62A847B1}"/>
              </a:ext>
            </a:extLst>
          </p:cNvPr>
          <p:cNvCxnSpPr>
            <a:cxnSpLocks/>
          </p:cNvCxnSpPr>
          <p:nvPr/>
        </p:nvCxnSpPr>
        <p:spPr bwMode="auto">
          <a:xfrm>
            <a:off x="7959473" y="3139231"/>
            <a:ext cx="0" cy="133706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8E89DE2-0A85-4D95-A729-21DF2EE531DA}"/>
              </a:ext>
            </a:extLst>
          </p:cNvPr>
          <p:cNvSpPr txBox="1"/>
          <p:nvPr/>
        </p:nvSpPr>
        <p:spPr>
          <a:xfrm>
            <a:off x="6893063" y="753905"/>
            <a:ext cx="190308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BZ ~ 1/a</a:t>
            </a:r>
          </a:p>
          <a:p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 ~ 2k ~ 1/</a:t>
            </a:r>
            <a:r>
              <a:rPr lang="en-US" dirty="0">
                <a:latin typeface="Symbol" panose="05050102010706020507" pitchFamily="18" charset="2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2141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69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How to measure, </a:t>
            </a:r>
            <a:r>
              <a:rPr lang="en-US" sz="3600" b="0" dirty="0" err="1">
                <a:solidFill>
                  <a:schemeClr val="bg2"/>
                </a:solidFill>
                <a:latin typeface="+mj-lt"/>
              </a:rPr>
              <a:t>cf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 Raman/IR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6F82A-1433-4B17-BEBA-3C8CFFC9FC45}"/>
              </a:ext>
            </a:extLst>
          </p:cNvPr>
          <p:cNvSpPr txBox="1"/>
          <p:nvPr/>
        </p:nvSpPr>
        <p:spPr>
          <a:xfrm>
            <a:off x="712492" y="309616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Neutron spectroscopy</a:t>
            </a:r>
          </a:p>
          <a:p>
            <a:r>
              <a:rPr lang="en-US" dirty="0"/>
              <a:t>cross section</a:t>
            </a:r>
            <a:br>
              <a:rPr lang="en-US" dirty="0"/>
            </a:br>
            <a:r>
              <a:rPr lang="en-US" dirty="0"/>
              <a:t>       spectrum (q-dep)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F63E5-A082-4173-9F39-929787CD128E}"/>
              </a:ext>
            </a:extLst>
          </p:cNvPr>
          <p:cNvSpPr txBox="1"/>
          <p:nvPr/>
        </p:nvSpPr>
        <p:spPr>
          <a:xfrm>
            <a:off x="3703342" y="309616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Raman spectroscopy</a:t>
            </a:r>
          </a:p>
          <a:p>
            <a:r>
              <a:rPr lang="en-US" dirty="0"/>
              <a:t>cross section</a:t>
            </a:r>
            <a:br>
              <a:rPr lang="en-US" dirty="0"/>
            </a:br>
            <a:r>
              <a:rPr lang="en-US" dirty="0"/>
              <a:t>       spectrum (q~0 only)</a:t>
            </a:r>
          </a:p>
          <a:p>
            <a:endParaRPr lang="en-US" dirty="0"/>
          </a:p>
        </p:txBody>
      </p:sp>
      <p:pic>
        <p:nvPicPr>
          <p:cNvPr id="6" name="Picture 2" descr="C:\Users\Gediminas\Dropbox\fluxus\defense talk\scatt_basic.png">
            <a:extLst>
              <a:ext uri="{FF2B5EF4-FFF2-40B4-BE49-F238E27FC236}">
                <a16:creationId xmlns:a16="http://schemas.microsoft.com/office/drawing/2014/main" id="{AB7AF00B-D2FC-4974-B632-06AF0F96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2" y="924847"/>
            <a:ext cx="5378852" cy="21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ediminas\Dropbox\fluxus\defense talk\Ram_example.png">
            <a:extLst>
              <a:ext uri="{FF2B5EF4-FFF2-40B4-BE49-F238E27FC236}">
                <a16:creationId xmlns:a16="http://schemas.microsoft.com/office/drawing/2014/main" id="{E08AFE08-ECFF-47BB-A8D4-A9D994B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/>
          <a:stretch/>
        </p:blipFill>
        <p:spPr bwMode="auto">
          <a:xfrm>
            <a:off x="3794151" y="4254348"/>
            <a:ext cx="2957191" cy="20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ediminas\Dropbox\fluxus\defense talk\neutron_high_E.png">
            <a:extLst>
              <a:ext uri="{FF2B5EF4-FFF2-40B4-BE49-F238E27FC236}">
                <a16:creationId xmlns:a16="http://schemas.microsoft.com/office/drawing/2014/main" id="{F598D760-1E15-4C3A-A13A-2F9F8039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2" y="4265385"/>
            <a:ext cx="1903408" cy="20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0EBFB-38CE-44ED-919B-EAD335F38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354" y="4419600"/>
            <a:ext cx="1238238" cy="1629260"/>
          </a:xfrm>
          <a:prstGeom prst="rect">
            <a:avLst/>
          </a:prstGeom>
        </p:spPr>
      </p:pic>
      <p:pic>
        <p:nvPicPr>
          <p:cNvPr id="10" name="Picture 2" descr="04-01">
            <a:extLst>
              <a:ext uri="{FF2B5EF4-FFF2-40B4-BE49-F238E27FC236}">
                <a16:creationId xmlns:a16="http://schemas.microsoft.com/office/drawing/2014/main" id="{E8323864-0770-45B1-8C1D-6B57185D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362">
            <a:off x="7443810" y="2364215"/>
            <a:ext cx="928916" cy="6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45F41D-2C8D-4BB7-896E-6B2B62A847B1}"/>
              </a:ext>
            </a:extLst>
          </p:cNvPr>
          <p:cNvCxnSpPr>
            <a:cxnSpLocks/>
          </p:cNvCxnSpPr>
          <p:nvPr/>
        </p:nvCxnSpPr>
        <p:spPr bwMode="auto">
          <a:xfrm>
            <a:off x="7959473" y="3139231"/>
            <a:ext cx="0" cy="133706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DE93B0-FC9C-4488-9E69-094CBFC30985}"/>
              </a:ext>
            </a:extLst>
          </p:cNvPr>
          <p:cNvSpPr txBox="1"/>
          <p:nvPr/>
        </p:nvSpPr>
        <p:spPr>
          <a:xfrm>
            <a:off x="6893063" y="753905"/>
            <a:ext cx="2250937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IXS:</a:t>
            </a:r>
          </a:p>
          <a:p>
            <a:r>
              <a:rPr lang="en-US" dirty="0"/>
              <a:t>Baron,</a:t>
            </a:r>
          </a:p>
          <a:p>
            <a:r>
              <a:rPr lang="en-US" dirty="0"/>
              <a:t>arXiv:1504.01098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05781-6FCF-4FCF-BAF2-B440AAC5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3429000"/>
            <a:ext cx="6172200" cy="552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EC7757-C6AF-4B3E-97FB-BBD08F8A7E86}"/>
              </a:ext>
            </a:extLst>
          </p:cNvPr>
          <p:cNvSpPr txBox="1"/>
          <p:nvPr/>
        </p:nvSpPr>
        <p:spPr>
          <a:xfrm>
            <a:off x="9449971" y="753905"/>
            <a:ext cx="1217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~ 10 keV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E3A087-57A2-4B89-9F5B-BF36C354C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600" y="753905"/>
            <a:ext cx="1752600" cy="1323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2207B-A416-4A75-B6CF-5055F8F80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7600" y="2248614"/>
            <a:ext cx="13906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802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219200" y="0"/>
            <a:ext cx="6436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Three-axis spectroscopy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5914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53031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219200" y="0"/>
            <a:ext cx="71091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Time-of-flight spectroscopy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352550"/>
            <a:ext cx="7229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02253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391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Scattering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65331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391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Scattering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8DC2C-3DA7-4CAE-97A9-B36363DE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85428"/>
            <a:ext cx="8610600" cy="809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23C1-692E-4EB3-9B20-E1CD17AA8397}"/>
              </a:ext>
            </a:extLst>
          </p:cNvPr>
          <p:cNvSpPr txBox="1"/>
          <p:nvPr/>
        </p:nvSpPr>
        <p:spPr>
          <a:xfrm>
            <a:off x="1447800" y="1704973"/>
            <a:ext cx="7039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Prefactors</a:t>
            </a:r>
            <a:r>
              <a:rPr lang="en-US" dirty="0"/>
              <a:t>        Transition probability        E-conservation</a:t>
            </a:r>
          </a:p>
          <a:p>
            <a:r>
              <a:rPr lang="en-US" dirty="0"/>
              <a:t>		(Fermi Golden Rule)</a:t>
            </a:r>
          </a:p>
        </p:txBody>
      </p:sp>
    </p:spTree>
    <p:extLst>
      <p:ext uri="{BB962C8B-B14F-4D97-AF65-F5344CB8AC3E}">
        <p14:creationId xmlns:p14="http://schemas.microsoft.com/office/powerpoint/2010/main" val="18154322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945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Lattice excitations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CE03E-8301-4C26-984A-C211908DAA96}"/>
              </a:ext>
            </a:extLst>
          </p:cNvPr>
          <p:cNvSpPr txBox="1"/>
          <p:nvPr/>
        </p:nvSpPr>
        <p:spPr>
          <a:xfrm>
            <a:off x="304800" y="894333"/>
            <a:ext cx="79248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Phonons are important for understanding: 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Specific heat 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Structural and electronic </a:t>
            </a:r>
            <a:br>
              <a:rPr lang="en-US" sz="3200" dirty="0"/>
            </a:br>
            <a:r>
              <a:rPr lang="en-US" sz="3200" dirty="0"/>
              <a:t>instabilities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Electron coupling in superconductors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…</a:t>
            </a:r>
          </a:p>
          <a:p>
            <a:endParaRPr lang="en-US" sz="35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48604A-5A5E-4323-9BAB-061907ECD091}"/>
              </a:ext>
            </a:extLst>
          </p:cNvPr>
          <p:cNvGrpSpPr/>
          <p:nvPr/>
        </p:nvGrpSpPr>
        <p:grpSpPr>
          <a:xfrm>
            <a:off x="5791199" y="3657600"/>
            <a:ext cx="2899349" cy="2101710"/>
            <a:chOff x="9728850" y="2884531"/>
            <a:chExt cx="3559754" cy="23927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2416CC-966D-4C56-9711-5CB8EBE84538}"/>
                </a:ext>
              </a:extLst>
            </p:cNvPr>
            <p:cNvSpPr/>
            <p:nvPr/>
          </p:nvSpPr>
          <p:spPr bwMode="auto">
            <a:xfrm>
              <a:off x="9753600" y="495300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939B84-69FD-475A-82C5-65B8D8901FC3}"/>
                </a:ext>
              </a:extLst>
            </p:cNvPr>
            <p:cNvSpPr/>
            <p:nvPr/>
          </p:nvSpPr>
          <p:spPr bwMode="auto">
            <a:xfrm>
              <a:off x="10943192" y="500111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501D62-7213-4933-A99E-C76A0BFB081A}"/>
                </a:ext>
              </a:extLst>
            </p:cNvPr>
            <p:cNvGrpSpPr/>
            <p:nvPr/>
          </p:nvGrpSpPr>
          <p:grpSpPr>
            <a:xfrm>
              <a:off x="11184529" y="5001112"/>
              <a:ext cx="855071" cy="268708"/>
              <a:chOff x="1915500" y="2867512"/>
              <a:chExt cx="920884" cy="22868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69277E3-CDF0-4DBF-B671-594E99804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1550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C10C9E7-BA8D-47D0-85BC-D0CDAD2554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9853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A622EB7-A296-4FAF-8C4B-84470037A9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7030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0AA7FF-4997-4F38-BCF4-DC5E63D409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51384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0EB4527-45C6-4481-8138-8149687CD6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85738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94D5D2D-EA65-45E8-8270-AB5E1D82BF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0092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5E32B9D-088F-4019-B9ED-6DF71D39A2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203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4B358D-15F4-4171-AB53-7E2A6795CC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57245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B176D8-33F0-4C7B-AD0C-E923A022ED8E}"/>
                </a:ext>
              </a:extLst>
            </p:cNvPr>
            <p:cNvSpPr/>
            <p:nvPr/>
          </p:nvSpPr>
          <p:spPr bwMode="auto">
            <a:xfrm>
              <a:off x="12039600" y="500111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F867DB-240C-4ADD-AD4D-9EC60C4E94E5}"/>
                </a:ext>
              </a:extLst>
            </p:cNvPr>
            <p:cNvGrpSpPr/>
            <p:nvPr/>
          </p:nvGrpSpPr>
          <p:grpSpPr>
            <a:xfrm rot="20973176">
              <a:off x="12312216" y="4951691"/>
              <a:ext cx="701153" cy="256687"/>
              <a:chOff x="3105091" y="2867512"/>
              <a:chExt cx="920884" cy="228684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78620E2-9996-4CE7-A40B-B0C281C0FA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481D68B-D685-4E00-AF3C-9F0C41D7D3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70450D8-B071-47A2-B54B-4C1D49D86D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DCBDF3D-91B2-4A09-8DD6-0E281583F0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6E88569-D667-4CEB-B2EB-6EE0D6C8E8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E9D0ECE-C9F3-4D31-92EA-5F0C1B337A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F657D14-B8D1-4833-ADF1-C5E07BDAE4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E40BCC-479C-4F1B-B889-B0279369D5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33CC47-3CBB-45CC-8866-056D4E32DF3B}"/>
                </a:ext>
              </a:extLst>
            </p:cNvPr>
            <p:cNvSpPr/>
            <p:nvPr/>
          </p:nvSpPr>
          <p:spPr bwMode="auto">
            <a:xfrm>
              <a:off x="13013369" y="484871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5BE1F04-9F7F-409B-BD58-22DDC9240D0C}"/>
                </a:ext>
              </a:extLst>
            </p:cNvPr>
            <p:cNvSpPr/>
            <p:nvPr/>
          </p:nvSpPr>
          <p:spPr bwMode="auto">
            <a:xfrm>
              <a:off x="9762695" y="398003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85146A2-4F30-4689-8090-E253D72C9A59}"/>
                </a:ext>
              </a:extLst>
            </p:cNvPr>
            <p:cNvSpPr/>
            <p:nvPr/>
          </p:nvSpPr>
          <p:spPr bwMode="auto">
            <a:xfrm>
              <a:off x="10952287" y="423911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F3B8DBD-1AC1-4FE3-BD13-7A9BDD23473F}"/>
                </a:ext>
              </a:extLst>
            </p:cNvPr>
            <p:cNvGrpSpPr/>
            <p:nvPr/>
          </p:nvGrpSpPr>
          <p:grpSpPr>
            <a:xfrm rot="20709826">
              <a:off x="11223749" y="4134117"/>
              <a:ext cx="855071" cy="268708"/>
              <a:chOff x="1915500" y="2867512"/>
              <a:chExt cx="920884" cy="228684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A56A131-5872-45E8-B803-580627B94F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1550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1292395-617D-4B9D-AF72-BA4283CA1D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9853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F298B91-C86B-43EA-AD5E-D4C5B0E100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7030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0CAA8A4-1E8B-429A-B3E9-3C3E553F31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51384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7DA1B31-AD8E-4732-B7EC-48AD1054F4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85738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ED1F02A-AA8A-485A-8CCF-381112979C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0092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7D92824-A3DE-408B-B11E-CED2C2B524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203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FA93BD1-3E4E-49A8-B22A-8329685A73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57245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46A15FE-D5E1-40D4-A5C6-2897B76B6868}"/>
                </a:ext>
              </a:extLst>
            </p:cNvPr>
            <p:cNvSpPr/>
            <p:nvPr/>
          </p:nvSpPr>
          <p:spPr bwMode="auto">
            <a:xfrm>
              <a:off x="12048695" y="397442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9D43DC7-196E-44C9-AC1A-92E60D1ACA97}"/>
                </a:ext>
              </a:extLst>
            </p:cNvPr>
            <p:cNvGrpSpPr/>
            <p:nvPr/>
          </p:nvGrpSpPr>
          <p:grpSpPr>
            <a:xfrm rot="20940930">
              <a:off x="12321311" y="3886469"/>
              <a:ext cx="701153" cy="256687"/>
              <a:chOff x="3105091" y="2867512"/>
              <a:chExt cx="920884" cy="228684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699450A-1EB0-426B-9E0E-3BBA877D06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80EF54B-C950-489D-BE51-116DA37FDB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474706E-13F1-4D93-A9E0-0F9B5C284F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4C120B1-4C59-463E-8CFF-47480D6BE5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C9515BE-5E05-47CF-9783-7F476523CF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DD7D080-A92F-47BE-A70C-EEE611319B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8237446-041B-47E6-909B-B3B24A0842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FCDA9A4-2D29-43ED-8EEE-2F0AF981B0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CC6C385-7F76-4D0C-AC3E-39F90C7FDC01}"/>
                </a:ext>
              </a:extLst>
            </p:cNvPr>
            <p:cNvSpPr/>
            <p:nvPr/>
          </p:nvSpPr>
          <p:spPr bwMode="auto">
            <a:xfrm>
              <a:off x="12982356" y="382202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2DFB768-9246-4D84-BD78-E9F77D4EA307}"/>
                </a:ext>
              </a:extLst>
            </p:cNvPr>
            <p:cNvGrpSpPr/>
            <p:nvPr/>
          </p:nvGrpSpPr>
          <p:grpSpPr>
            <a:xfrm rot="817689">
              <a:off x="10031343" y="4066105"/>
              <a:ext cx="914125" cy="324574"/>
              <a:chOff x="1915500" y="2867512"/>
              <a:chExt cx="920884" cy="228684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47C7FEA-E350-4ABA-87D1-34BA46F95D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1550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903D38C-5EE9-4EDD-B1C1-658C97F802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9853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63255EB-0D82-48DA-8B34-E429276C25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7030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EFC945F-4B2B-443A-B246-32AFBE6E3B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51384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BDD294D-49DD-4072-8A43-5DB0D5F280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85738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902D4B0-C23D-4E24-A3D3-88FBEA0449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0092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4C7C244-FD40-4D10-AAC6-1AFC5731A7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203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1E591E-7DE3-4125-994F-CC72475366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57245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EDFA089-F051-4289-B643-A6DF33AD1BE8}"/>
                </a:ext>
              </a:extLst>
            </p:cNvPr>
            <p:cNvGrpSpPr/>
            <p:nvPr/>
          </p:nvGrpSpPr>
          <p:grpSpPr>
            <a:xfrm rot="186741">
              <a:off x="10049707" y="4952675"/>
              <a:ext cx="914125" cy="324574"/>
              <a:chOff x="1915500" y="2867512"/>
              <a:chExt cx="920884" cy="228684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E730D09-391C-4B06-954F-0202EBD447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1550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4C5F76-D2B0-4DD3-9A40-48557AF82F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9853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0B1AF51-B56E-4AE8-929A-3DF69D9EAE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7030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AEDAFC9-D9A7-4413-9C3E-C26F1AD3E6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51384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B5479F7-7BC9-4AA6-B2AC-B4357AC429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85738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83E42CE-85CA-4028-9544-598791E796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0092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D2F1C53-B76F-498F-9FF6-AC65F1EB06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203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4979BBC-F75E-4FAE-89B1-2623B9890D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57245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71ED55D-B889-4A58-B460-C42EB827BC46}"/>
                </a:ext>
              </a:extLst>
            </p:cNvPr>
            <p:cNvSpPr/>
            <p:nvPr/>
          </p:nvSpPr>
          <p:spPr bwMode="auto">
            <a:xfrm>
              <a:off x="9751155" y="3042543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693EFA-7E79-4E18-8237-8A148957602A}"/>
                </a:ext>
              </a:extLst>
            </p:cNvPr>
            <p:cNvSpPr/>
            <p:nvPr/>
          </p:nvSpPr>
          <p:spPr bwMode="auto">
            <a:xfrm>
              <a:off x="10940747" y="3301623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D6B97A2-65F6-4D8C-B456-D3A4EE641BF7}"/>
                </a:ext>
              </a:extLst>
            </p:cNvPr>
            <p:cNvGrpSpPr/>
            <p:nvPr/>
          </p:nvGrpSpPr>
          <p:grpSpPr>
            <a:xfrm rot="20709826">
              <a:off x="11212209" y="3196628"/>
              <a:ext cx="855071" cy="268708"/>
              <a:chOff x="1915500" y="2867512"/>
              <a:chExt cx="920884" cy="228684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4326077-9553-4D47-A827-AC325ACA0F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1550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4D70F43-67A2-40DC-8CAF-F260387523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9853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8F79D06-B970-4D0F-B1A4-068CE041C2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7030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E8AED8-12CC-4318-B08A-4702A019CE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51384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E3EC4F9-778F-4264-A77A-CDAF41E440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85738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5A2E053-B287-409B-A20E-DC30020250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0092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E31A195-9653-41D4-9F24-4A04B611C4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203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E5153DA-471A-4B49-9459-C18D0729FF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57245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35939B4-15F4-4CFA-A54D-965B03329B5F}"/>
                </a:ext>
              </a:extLst>
            </p:cNvPr>
            <p:cNvSpPr/>
            <p:nvPr/>
          </p:nvSpPr>
          <p:spPr bwMode="auto">
            <a:xfrm>
              <a:off x="12037155" y="3036931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30A9134-71F9-4FAC-933F-3A24F17084EA}"/>
                </a:ext>
              </a:extLst>
            </p:cNvPr>
            <p:cNvGrpSpPr/>
            <p:nvPr/>
          </p:nvGrpSpPr>
          <p:grpSpPr>
            <a:xfrm rot="20940930">
              <a:off x="12309771" y="2948980"/>
              <a:ext cx="701153" cy="256687"/>
              <a:chOff x="3105091" y="2867512"/>
              <a:chExt cx="920884" cy="228684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A0C1EEB-F6E0-4C80-901B-374EC4C99E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7706368-C2C5-4607-9F36-EDE45FB9DA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AF93C4D-68FC-41CD-B1AB-882E9BA942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4D01648-AA6C-4462-9170-7A9E753886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87787E0-0D9B-4B20-BD31-F0D0872D23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FF7F925-AB9A-4570-8DF1-D6D4BF7B64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44068598-D488-4389-9262-D263237C18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8AC0A68-8150-4773-BA25-48A1AD1963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777CDD1-A670-48F0-B174-A101877A219E}"/>
                </a:ext>
              </a:extLst>
            </p:cNvPr>
            <p:cNvSpPr/>
            <p:nvPr/>
          </p:nvSpPr>
          <p:spPr bwMode="auto">
            <a:xfrm>
              <a:off x="12970816" y="2884531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2F7A8E4-99CC-4D16-9022-94387C3EAAAC}"/>
                </a:ext>
              </a:extLst>
            </p:cNvPr>
            <p:cNvGrpSpPr/>
            <p:nvPr/>
          </p:nvGrpSpPr>
          <p:grpSpPr>
            <a:xfrm rot="817689">
              <a:off x="10019803" y="3128616"/>
              <a:ext cx="914125" cy="324574"/>
              <a:chOff x="1915500" y="2867512"/>
              <a:chExt cx="920884" cy="228684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C64B68D-8EFB-4DE3-9B09-31E4A36389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1550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9AAE55C-923A-4698-9847-3F03304EA0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9853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93FB379-2F4D-44A4-B16F-DA79CE3DBB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7030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33DCADF-A9FD-4F77-B7E7-5EA438C458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51384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93B9CCE-79AD-4EAE-81CF-629D929489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85738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C645FD2-E2B8-4B38-91CE-BACEBC4FF0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0092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7200D65-5137-4218-9E1C-F2AD281424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02030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F3925CE-59DA-4169-8453-AB517696E0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57245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2202740-A852-49BC-AA29-849C0099453B}"/>
                </a:ext>
              </a:extLst>
            </p:cNvPr>
            <p:cNvGrpSpPr/>
            <p:nvPr/>
          </p:nvGrpSpPr>
          <p:grpSpPr>
            <a:xfrm rot="5400000">
              <a:off x="9603091" y="3476970"/>
              <a:ext cx="627471" cy="337344"/>
              <a:chOff x="3105091" y="2867512"/>
              <a:chExt cx="920884" cy="228684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0007B6A-95A1-44FD-9564-BAF760C5C9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1E9FE38-C6F3-4EB6-BDA2-752124288C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403EBA9-2508-4330-924C-D99A531ECC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9FCB6A51-C04F-425C-A9EC-9F4360F346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0D31E66-9D7A-45C7-8EF1-AF8979DACE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E69F4CE-FC2C-4666-9AD8-3395FA1AAA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38B5918-BBFD-4DA3-91CC-EFAC7485C2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D990102-7D57-4B48-9828-EC86B324EE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00DB67D-2F28-4896-BAB5-2D96D1C7688B}"/>
                </a:ext>
              </a:extLst>
            </p:cNvPr>
            <p:cNvGrpSpPr/>
            <p:nvPr/>
          </p:nvGrpSpPr>
          <p:grpSpPr>
            <a:xfrm rot="5400000">
              <a:off x="9544385" y="4427595"/>
              <a:ext cx="706274" cy="337344"/>
              <a:chOff x="3105091" y="2867512"/>
              <a:chExt cx="920884" cy="228684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277F52B-B813-47D9-B3BB-A88B02F74F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DA7FBC3-DC97-49F0-B561-9BC83639E0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514D1D6E-9835-4E99-95E6-6E24F4FD0B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F6AFB83-081A-451B-80EB-50928EA27D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12743DB-5F1A-4F1C-B780-79939FA348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44763F7-DC5D-4F09-95F3-308820478A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4EE8291E-B988-4861-B7BA-9CD691D7D6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53CFDB3-792A-4A80-9082-D532984D45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3E17BE0-16B4-4C4D-9983-1C0522A1D40C}"/>
                </a:ext>
              </a:extLst>
            </p:cNvPr>
            <p:cNvGrpSpPr/>
            <p:nvPr/>
          </p:nvGrpSpPr>
          <p:grpSpPr>
            <a:xfrm rot="5400000">
              <a:off x="10731032" y="3743559"/>
              <a:ext cx="692113" cy="337344"/>
              <a:chOff x="3105091" y="2867512"/>
              <a:chExt cx="920884" cy="228684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C9C7FE6-080C-4429-9836-EEBC43CCBE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B2F0828-6CE8-4ABC-B9E2-8FA01A6C1B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76082F9-4BEB-48D4-81A3-8A320B527D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A1D1780-79A8-49D2-8EC9-312B6784EC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8284CBE-D65C-4689-9A5B-A29BDEAB74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9022E9D-36C6-45DE-91A7-A1A90D5855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3ACC77E9-FED1-4D55-8DA6-8C28175CC5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62B02F0-DC97-4536-8D8E-CA00E7F71E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A2ED981-AD96-4D01-B8B8-90EB82A969FD}"/>
                </a:ext>
              </a:extLst>
            </p:cNvPr>
            <p:cNvGrpSpPr/>
            <p:nvPr/>
          </p:nvGrpSpPr>
          <p:grpSpPr>
            <a:xfrm rot="5400000">
              <a:off x="11837226" y="3470464"/>
              <a:ext cx="681797" cy="337344"/>
              <a:chOff x="3105091" y="2867512"/>
              <a:chExt cx="920884" cy="228684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6645E495-C299-4262-9D26-9F2D9361D4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B533A99-8CE3-48C0-B4C0-7C46638550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039A27B-55AA-400A-A20A-DB5AEC14F8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BF766CD-6E73-45D8-A857-C91F26CF92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6E2BBEC-FCC9-4C84-99F9-3B868DF932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BC5D300-CC7B-40FB-A007-8161A0A9C7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943635E-9813-471E-B417-247001CD71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09707ED-2EB5-4B1E-8041-F1350E7C93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65C06A4-607B-4ED3-B331-587848854D21}"/>
                </a:ext>
              </a:extLst>
            </p:cNvPr>
            <p:cNvGrpSpPr/>
            <p:nvPr/>
          </p:nvGrpSpPr>
          <p:grpSpPr>
            <a:xfrm rot="5400000">
              <a:off x="11808091" y="4465306"/>
              <a:ext cx="763148" cy="337344"/>
              <a:chOff x="3105091" y="2867512"/>
              <a:chExt cx="920884" cy="228684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621CE65E-3A58-424B-BC20-5C072EE8B7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9E140BB-D99D-4D89-9118-CCAB72CCB9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ACD838D-44F9-47B4-B966-DA3E9926C8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5BE3599F-7873-4046-88FB-AEA77AC0EA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4D6B378-090C-4EA0-99DD-1001D8E782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7F149FA0-B735-4E6C-8F4A-B24A0EEDA9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D4EC7BD-8509-43BA-B8ED-C49E16D641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B2A21C0-E640-42C8-B836-B0A2EB2A52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6FC3610-C3C9-4683-90B8-0F224AE87D2D}"/>
                </a:ext>
              </a:extLst>
            </p:cNvPr>
            <p:cNvGrpSpPr/>
            <p:nvPr/>
          </p:nvGrpSpPr>
          <p:grpSpPr>
            <a:xfrm rot="5400000">
              <a:off x="10862201" y="4577530"/>
              <a:ext cx="455809" cy="337344"/>
              <a:chOff x="3105091" y="2867512"/>
              <a:chExt cx="920884" cy="228684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1997B7AF-5AC1-4A6D-830A-BA79DE19DF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F87CF53-0BF4-4E8B-A7B1-4605E3AEF9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5CF1C476-2564-4A71-B42B-15E73D9302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92354C44-571F-4C7E-BBD1-56C497955F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ECDCAF6-991E-41DE-B82B-83554DC692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C40D7E03-FD4A-4A11-8A7F-A54FAE37AF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75AE0C0-ABC8-45E3-9C02-91BA395EC0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08E8A623-8794-4948-8D22-A72C36D225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8ACF705-955C-43A4-B41A-EC7E376B5B31}"/>
                </a:ext>
              </a:extLst>
            </p:cNvPr>
            <p:cNvGrpSpPr/>
            <p:nvPr/>
          </p:nvGrpSpPr>
          <p:grpSpPr>
            <a:xfrm rot="5400000">
              <a:off x="12790759" y="3310716"/>
              <a:ext cx="627471" cy="337344"/>
              <a:chOff x="3105091" y="2867512"/>
              <a:chExt cx="920884" cy="228684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0ED9F97-DD81-40B5-9BF1-8654535164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B825DFA-0748-4F59-98F4-B3CA937D2C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DEFCA6FD-9A33-4BCB-BF45-DFD8D2731F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D5F4E27-E12B-4308-B0D1-BB7DA9BEEC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61972D1-B387-4655-B84C-4FD4619AE2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DDEDA0F0-AC0B-4DB1-BD6B-E38C7D1622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2426D6D-3A5F-47A7-B5ED-2A04391FB1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D1C059FE-B7DD-48BC-867D-7E541EFDBB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BC716DC-A16C-43F5-B5D4-911743A2A282}"/>
                </a:ext>
              </a:extLst>
            </p:cNvPr>
            <p:cNvGrpSpPr/>
            <p:nvPr/>
          </p:nvGrpSpPr>
          <p:grpSpPr>
            <a:xfrm rot="5400000">
              <a:off x="12751138" y="4308897"/>
              <a:ext cx="737587" cy="337344"/>
              <a:chOff x="3105091" y="2867512"/>
              <a:chExt cx="920884" cy="228684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9A6AE9-4DE1-45E7-BA25-C938978758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509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2729654-D8B2-4401-BD8D-4DF3257271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9445" y="2984234"/>
                <a:ext cx="67177" cy="111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7C78FFC-9D91-4242-B3B0-42E0C39878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06622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41AEA17-A5C9-4E5E-AB72-24B88C1BBD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0976" y="28703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89A670D1-D358-4C37-948F-FE66EAC022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75330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93D161A5-472A-463C-B0C3-0B4CBD7984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09684" y="2867512"/>
                <a:ext cx="134354" cy="22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01AA831-12A2-42A9-8588-359D048239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91621" y="2984234"/>
                <a:ext cx="13435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464D27C8-F1A6-421E-A36C-459C8B7AF4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46837" y="2984234"/>
                <a:ext cx="44785" cy="109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1095218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391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Scattering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8DC2C-3DA7-4CAE-97A9-B36363DE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85428"/>
            <a:ext cx="8610600" cy="809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23C1-692E-4EB3-9B20-E1CD17AA8397}"/>
              </a:ext>
            </a:extLst>
          </p:cNvPr>
          <p:cNvSpPr txBox="1"/>
          <p:nvPr/>
        </p:nvSpPr>
        <p:spPr>
          <a:xfrm>
            <a:off x="1447800" y="1704973"/>
            <a:ext cx="70393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Prefactors</a:t>
            </a:r>
            <a:r>
              <a:rPr lang="en-US" dirty="0"/>
              <a:t>        Transition probability        E-conservation</a:t>
            </a:r>
          </a:p>
          <a:p>
            <a:r>
              <a:rPr lang="en-US" dirty="0"/>
              <a:t>		(Fermi Golden Rule)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manipulations arrive at a general function: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       Property of the sample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detailed derivation, see for example Ch2 of Squires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2984-6695-4E76-B917-C4625407D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9784"/>
            <a:ext cx="9144000" cy="8260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CCB394-E251-4DA4-8A52-F26FB910F04B}"/>
              </a:ext>
            </a:extLst>
          </p:cNvPr>
          <p:cNvCxnSpPr/>
          <p:nvPr/>
        </p:nvCxnSpPr>
        <p:spPr bwMode="auto">
          <a:xfrm>
            <a:off x="3657600" y="4419600"/>
            <a:ext cx="3886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4D041F-BA12-468D-9DEA-2ECE5920C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41" y="2378109"/>
            <a:ext cx="2700317" cy="7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889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62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2984-6695-4E76-B917-C4625407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826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1283279" y="1674508"/>
            <a:ext cx="6761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general form can be calculated for specific cases.</a:t>
            </a:r>
          </a:p>
          <a:p>
            <a:endParaRPr lang="en-US" dirty="0"/>
          </a:p>
          <a:p>
            <a:r>
              <a:rPr lang="en-US" dirty="0"/>
              <a:t>Example: 1-phonon scattering</a:t>
            </a:r>
          </a:p>
        </p:txBody>
      </p:sp>
    </p:spTree>
    <p:extLst>
      <p:ext uri="{BB962C8B-B14F-4D97-AF65-F5344CB8AC3E}">
        <p14:creationId xmlns:p14="http://schemas.microsoft.com/office/powerpoint/2010/main" val="260103070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62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2984-6695-4E76-B917-C4625407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826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1283279" y="1674508"/>
            <a:ext cx="6761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general form can be calculated for specific cases.</a:t>
            </a:r>
          </a:p>
          <a:p>
            <a:endParaRPr lang="en-US" dirty="0"/>
          </a:p>
          <a:p>
            <a:r>
              <a:rPr lang="en-US" dirty="0"/>
              <a:t>Example: 1-phonon scattering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4AC2D-C72E-4885-A317-87D0199E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2789915"/>
            <a:ext cx="6129130" cy="90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C5C69-DD8C-4BE6-AAA9-6E80ABA40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03" y="3802351"/>
            <a:ext cx="4597497" cy="40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4E619-3CF3-494D-BE30-0DA532002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52" y="4470355"/>
            <a:ext cx="4011148" cy="4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6531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62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2984-6695-4E76-B917-C4625407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826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1283279" y="1674508"/>
            <a:ext cx="6761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general form can be calculated for specific cases.</a:t>
            </a:r>
          </a:p>
          <a:p>
            <a:endParaRPr lang="en-US" dirty="0"/>
          </a:p>
          <a:p>
            <a:r>
              <a:rPr lang="en-US" dirty="0"/>
              <a:t>Example: 1-phonon scattering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4AC2D-C72E-4885-A317-87D0199E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2789915"/>
            <a:ext cx="6129130" cy="90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C5C69-DD8C-4BE6-AAA9-6E80ABA40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03" y="3802351"/>
            <a:ext cx="4597497" cy="40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4E619-3CF3-494D-BE30-0DA532002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52" y="4470355"/>
            <a:ext cx="4011148" cy="406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6606126" y="3861137"/>
            <a:ext cx="2537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Phonon emission</a:t>
            </a:r>
          </a:p>
          <a:p>
            <a:endParaRPr lang="en-US" dirty="0"/>
          </a:p>
          <a:p>
            <a:r>
              <a:rPr lang="en-US" dirty="0"/>
              <a:t>Phonon absorption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0" y="3724130"/>
            <a:ext cx="1371599" cy="56288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90800" y="4390115"/>
            <a:ext cx="1371601" cy="56288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0881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62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2984-6695-4E76-B917-C4625407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826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1283279" y="1674508"/>
            <a:ext cx="6761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general form can be calculated for specific cases.</a:t>
            </a:r>
          </a:p>
          <a:p>
            <a:endParaRPr lang="en-US" dirty="0"/>
          </a:p>
          <a:p>
            <a:r>
              <a:rPr lang="en-US" dirty="0"/>
              <a:t>Example: 1-phonon scattering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4AC2D-C72E-4885-A317-87D0199E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2789915"/>
            <a:ext cx="6129130" cy="90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C5C69-DD8C-4BE6-AAA9-6E80ABA40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03" y="3802351"/>
            <a:ext cx="4597497" cy="40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4E619-3CF3-494D-BE30-0DA532002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52" y="4470355"/>
            <a:ext cx="4011148" cy="4064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724400" y="2789915"/>
            <a:ext cx="1524000" cy="79148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6400800" y="2873260"/>
            <a:ext cx="1885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Scales as</a:t>
            </a:r>
          </a:p>
          <a:p>
            <a:r>
              <a:rPr lang="en-US" dirty="0"/>
              <a:t>And            </a:t>
            </a:r>
            <a:r>
              <a:rPr lang="en-US" b="0" dirty="0"/>
              <a:t>1/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1190625" cy="35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2" y="3276600"/>
            <a:ext cx="533400" cy="2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6360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62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cross section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42984-6695-4E76-B917-C4625407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826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60912-4568-4870-9991-8F0E3B08D6E0}"/>
              </a:ext>
            </a:extLst>
          </p:cNvPr>
          <p:cNvSpPr txBox="1"/>
          <p:nvPr/>
        </p:nvSpPr>
        <p:spPr>
          <a:xfrm>
            <a:off x="1283279" y="1674508"/>
            <a:ext cx="762112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general form can be calculated for specific cases.</a:t>
            </a:r>
          </a:p>
          <a:p>
            <a:endParaRPr lang="en-US" dirty="0"/>
          </a:p>
          <a:p>
            <a:r>
              <a:rPr lang="en-US" dirty="0"/>
              <a:t>Example: 1-phonon scattering </a:t>
            </a:r>
          </a:p>
          <a:p>
            <a:r>
              <a:rPr lang="en-US" dirty="0"/>
              <a:t>					      Debye-Waller factor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Population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4AC2D-C72E-4885-A317-87D0199E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2789915"/>
            <a:ext cx="6129130" cy="90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C5C69-DD8C-4BE6-AAA9-6E80ABA40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03" y="3802351"/>
            <a:ext cx="4597497" cy="40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4E619-3CF3-494D-BE30-0DA532002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52" y="4470355"/>
            <a:ext cx="4011148" cy="4064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858386" y="2895600"/>
            <a:ext cx="1295400" cy="56288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8800" y="3724130"/>
            <a:ext cx="1295400" cy="56288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28800" y="4392134"/>
            <a:ext cx="838200" cy="56288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 rot="10800000" flipV="1">
            <a:off x="4153786" y="2667000"/>
            <a:ext cx="2170814" cy="228600"/>
          </a:xfrm>
          <a:prstGeom prst="curvedConnector3">
            <a:avLst>
              <a:gd name="adj1" fmla="val 7775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47800" y="5029200"/>
            <a:ext cx="3810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395523" y="4287015"/>
            <a:ext cx="433277" cy="9763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248400" y="288218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(reduction of intensity:</a:t>
            </a:r>
            <a:br>
              <a:rPr lang="en-US" dirty="0"/>
            </a:br>
            <a:r>
              <a:rPr lang="en-US" dirty="0"/>
              <a:t>phonons relevant also</a:t>
            </a:r>
            <a:br>
              <a:rPr lang="en-US" dirty="0"/>
            </a:br>
            <a:r>
              <a:rPr lang="en-US" dirty="0"/>
              <a:t>for elastic scattering)</a:t>
            </a:r>
          </a:p>
          <a:p>
            <a:endParaRPr lang="en-US" dirty="0"/>
          </a:p>
          <a:p>
            <a:r>
              <a:rPr lang="en-US" dirty="0"/>
              <a:t>For a cubic system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31" y="4392134"/>
            <a:ext cx="2364161" cy="3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53" y="3883289"/>
            <a:ext cx="2410239" cy="2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770844-3FE4-4EE4-B60F-5322F4040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91121" y="3564883"/>
            <a:ext cx="1217018" cy="636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08824-B4D9-4FA9-8281-46890963AF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79168" y="3735559"/>
            <a:ext cx="588447" cy="3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8795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813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Effect of temperature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DA44C-0654-45A9-AC7C-023AF6AE9CF4}"/>
              </a:ext>
            </a:extLst>
          </p:cNvPr>
          <p:cNvSpPr/>
          <p:nvPr/>
        </p:nvSpPr>
        <p:spPr>
          <a:xfrm>
            <a:off x="457200" y="1295400"/>
            <a:ext cx="295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Detailed balance principle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10880-8F51-42E0-916F-A0AAD6E7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658943"/>
            <a:ext cx="6924675" cy="51244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5B9D61-1708-49FD-A964-CC948A27AC17}"/>
              </a:ext>
            </a:extLst>
          </p:cNvPr>
          <p:cNvCxnSpPr/>
          <p:nvPr/>
        </p:nvCxnSpPr>
        <p:spPr bwMode="auto">
          <a:xfrm>
            <a:off x="3951247" y="255593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655D8F-DBF5-4557-BBF1-B3B3DDEC8A23}"/>
              </a:ext>
            </a:extLst>
          </p:cNvPr>
          <p:cNvCxnSpPr/>
          <p:nvPr/>
        </p:nvCxnSpPr>
        <p:spPr bwMode="auto">
          <a:xfrm>
            <a:off x="3951247" y="331793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BF46378F-AB2C-4FB0-BFA2-C8D8FEE7D081}"/>
              </a:ext>
            </a:extLst>
          </p:cNvPr>
          <p:cNvSpPr/>
          <p:nvPr/>
        </p:nvSpPr>
        <p:spPr bwMode="auto">
          <a:xfrm>
            <a:off x="3380024" y="2555930"/>
            <a:ext cx="330016" cy="76197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3AF77D04-03EB-4E9A-9BD4-907A7B05353C}"/>
              </a:ext>
            </a:extLst>
          </p:cNvPr>
          <p:cNvSpPr/>
          <p:nvPr/>
        </p:nvSpPr>
        <p:spPr bwMode="auto">
          <a:xfrm rot="10511326">
            <a:off x="5319942" y="2535912"/>
            <a:ext cx="330016" cy="76197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5075BE-E3BB-4AA1-AA7B-E65A5F83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704230"/>
            <a:ext cx="478155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3F185B-1999-43A6-BA79-C5AEF515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260" y="2691665"/>
            <a:ext cx="1800225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A36A0-68A7-407E-A78A-C6486F3D7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7" y="3525282"/>
            <a:ext cx="2876550" cy="48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6478BF-4D21-4F73-AA6B-C2C916558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693" y="2708319"/>
            <a:ext cx="1666875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704278-E18B-4DCB-B621-E57932CD7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875" y="1828800"/>
            <a:ext cx="2905125" cy="5238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1098F7-A831-4D3E-BC3C-17DEB3B1B891}"/>
              </a:ext>
            </a:extLst>
          </p:cNvPr>
          <p:cNvSpPr/>
          <p:nvPr/>
        </p:nvSpPr>
        <p:spPr>
          <a:xfrm>
            <a:off x="457200" y="5493683"/>
            <a:ext cx="3916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Your sample is also a thermometer!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0830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813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Effect of temperature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DA44C-0654-45A9-AC7C-023AF6AE9CF4}"/>
              </a:ext>
            </a:extLst>
          </p:cNvPr>
          <p:cNvSpPr/>
          <p:nvPr/>
        </p:nvSpPr>
        <p:spPr>
          <a:xfrm>
            <a:off x="457200" y="1295400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Detailed balance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88EFD-FB58-4D17-9E06-DF69F7D7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24050"/>
            <a:ext cx="3962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813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813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Effect of temperature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DA44C-0654-45A9-AC7C-023AF6AE9CF4}"/>
              </a:ext>
            </a:extLst>
          </p:cNvPr>
          <p:cNvSpPr/>
          <p:nvPr/>
        </p:nvSpPr>
        <p:spPr>
          <a:xfrm>
            <a:off x="457200" y="1295400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Detailed balance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88EFD-FB58-4D17-9E06-DF69F7D7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24050"/>
            <a:ext cx="3962400" cy="427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1B071-8BD0-4B4E-AFB1-A2C2E8507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49" y="990600"/>
            <a:ext cx="4342936" cy="352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5310382" y="4629887"/>
            <a:ext cx="2332690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</a:t>
            </a:r>
            <a:r>
              <a:rPr lang="en-US" baseline="-25000" dirty="0"/>
              <a:t>8</a:t>
            </a:r>
            <a:r>
              <a:rPr lang="en-US" dirty="0"/>
              <a:t>Ge</a:t>
            </a:r>
            <a:r>
              <a:rPr lang="en-US" baseline="-25000" dirty="0"/>
              <a:t>38</a:t>
            </a:r>
            <a:r>
              <a:rPr lang="en-US" dirty="0"/>
              <a:t>Zn</a:t>
            </a:r>
            <a:r>
              <a:rPr lang="en-US" baseline="-25000" dirty="0"/>
              <a:t>8</a:t>
            </a:r>
          </a:p>
          <a:p>
            <a:endParaRPr lang="en-US" baseline="-25000" dirty="0"/>
          </a:p>
          <a:p>
            <a:r>
              <a:rPr lang="en-US" dirty="0" err="1"/>
              <a:t>Koza</a:t>
            </a:r>
            <a:r>
              <a:rPr lang="en-US" dirty="0"/>
              <a:t> et al., (2010)</a:t>
            </a:r>
          </a:p>
        </p:txBody>
      </p:sp>
    </p:spTree>
    <p:extLst>
      <p:ext uri="{BB962C8B-B14F-4D97-AF65-F5344CB8AC3E}">
        <p14:creationId xmlns:p14="http://schemas.microsoft.com/office/powerpoint/2010/main" val="205454224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72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Incoherent Scattering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F7128-8FBA-4224-A3BF-1FAC1670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" y="1371600"/>
            <a:ext cx="9144000" cy="9180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BC3B79-4866-4EF9-994C-3295203BAB52}"/>
              </a:ext>
            </a:extLst>
          </p:cNvPr>
          <p:cNvSpPr/>
          <p:nvPr/>
        </p:nvSpPr>
        <p:spPr>
          <a:xfrm>
            <a:off x="169985" y="838200"/>
            <a:ext cx="3796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scattering cross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95892-BB15-404C-94A5-DA5DC0854D41}"/>
              </a:ext>
            </a:extLst>
          </p:cNvPr>
          <p:cNvSpPr/>
          <p:nvPr/>
        </p:nvSpPr>
        <p:spPr>
          <a:xfrm>
            <a:off x="145366" y="2387757"/>
            <a:ext cx="8759642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 far we have been discussing only the coherent case</a:t>
            </a:r>
          </a:p>
          <a:p>
            <a:endParaRPr lang="en-US" dirty="0"/>
          </a:p>
          <a:p>
            <a:r>
              <a:rPr lang="en-US" dirty="0"/>
              <a:t>Pair correlation function</a:t>
            </a:r>
          </a:p>
          <a:p>
            <a:r>
              <a:rPr lang="en-US" dirty="0"/>
              <a:t>“</a:t>
            </a:r>
            <a:r>
              <a:rPr lang="en-US" b="0" dirty="0"/>
              <a:t>probability G(</a:t>
            </a:r>
            <a:r>
              <a:rPr lang="en-US" b="0" dirty="0" err="1"/>
              <a:t>r,t</a:t>
            </a:r>
            <a:r>
              <a:rPr lang="en-US" b="0" dirty="0"/>
              <a:t>) of finding an atom at (</a:t>
            </a:r>
            <a:r>
              <a:rPr lang="en-US" b="0" dirty="0" err="1"/>
              <a:t>r,t</a:t>
            </a:r>
            <a:r>
              <a:rPr lang="en-US" b="0" dirty="0"/>
              <a:t>) given that there is another </a:t>
            </a:r>
          </a:p>
          <a:p>
            <a:r>
              <a:rPr lang="en-US" b="0" dirty="0"/>
              <a:t>  atom at r = 0 at time t = 0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Incoherent scattering – self correlation function</a:t>
            </a:r>
          </a:p>
          <a:p>
            <a:r>
              <a:rPr lang="en-US" dirty="0"/>
              <a:t>“</a:t>
            </a:r>
            <a:r>
              <a:rPr lang="en-US" b="0" dirty="0"/>
              <a:t>probability G(</a:t>
            </a:r>
            <a:r>
              <a:rPr lang="en-US" b="0" dirty="0" err="1"/>
              <a:t>r,t</a:t>
            </a:r>
            <a:r>
              <a:rPr lang="en-US" b="0" dirty="0"/>
              <a:t>) of finding the same atom at (</a:t>
            </a:r>
            <a:r>
              <a:rPr lang="en-US" b="0" dirty="0" err="1"/>
              <a:t>r,t</a:t>
            </a:r>
            <a:r>
              <a:rPr lang="en-US" b="0" dirty="0"/>
              <a:t>) given that the same atom </a:t>
            </a:r>
            <a:br>
              <a:rPr lang="en-US" b="0" dirty="0"/>
            </a:br>
            <a:r>
              <a:rPr lang="en-US" b="0" dirty="0"/>
              <a:t>  was at r = 0 at time t = 0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In practice, the relative importance is nucleus dependent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https://www.nist.gov/ncnr/neutron-scattering-lengths-list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233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4C3743F0-876D-4D81-8B48-9CA8871D0713}"/>
              </a:ext>
            </a:extLst>
          </p:cNvPr>
          <p:cNvSpPr txBox="1"/>
          <p:nvPr/>
        </p:nvSpPr>
        <p:spPr>
          <a:xfrm>
            <a:off x="304800" y="894333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Molecular vibrations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molecule, E = 0.25 eV, ‘stretching mode’</a:t>
            </a:r>
          </a:p>
          <a:p>
            <a:endParaRPr lang="en-US" sz="3200" dirty="0"/>
          </a:p>
          <a:p>
            <a:r>
              <a:rPr lang="en-US" sz="3200" dirty="0"/>
              <a:t>No momentum dependence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18473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5C3E0-C24D-4149-AEE1-B9D583EF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3050"/>
            <a:ext cx="733425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596C7-FA2A-4284-A0AF-CFBC10D8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07" y="1743075"/>
            <a:ext cx="771525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1E293-9D79-4F0E-A9A2-22DB54B21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16" y="1657349"/>
            <a:ext cx="800100" cy="11239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3772002-0103-4699-A863-6BD6A0070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5" y="1657349"/>
            <a:ext cx="800100" cy="11239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4358A1-C134-4931-A738-5CA4E285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566" y="1543049"/>
            <a:ext cx="7334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731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72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Incoherent Scattering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13193-8199-448B-941C-854EB7C6D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6324600" cy="824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33A76-9907-4F82-99E9-DFC6FEE5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96" y="2249910"/>
            <a:ext cx="1371600" cy="579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3D47B-97C3-407C-A046-359A9F99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89" y="2438400"/>
            <a:ext cx="526811" cy="242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BD6B4-55EE-4005-8D36-DE876038FA9E}"/>
              </a:ext>
            </a:extLst>
          </p:cNvPr>
          <p:cNvSpPr/>
          <p:nvPr/>
        </p:nvSpPr>
        <p:spPr>
          <a:xfrm>
            <a:off x="6477000" y="866745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DOS of phonons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09785-DF26-4CA5-A635-26E2A31B47E7}"/>
              </a:ext>
            </a:extLst>
          </p:cNvPr>
          <p:cNvSpPr/>
          <p:nvPr/>
        </p:nvSpPr>
        <p:spPr>
          <a:xfrm>
            <a:off x="457200" y="3228945"/>
            <a:ext cx="2977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be used to obtain </a:t>
            </a:r>
            <a:br>
              <a:rPr lang="en-US" dirty="0"/>
            </a:br>
            <a:r>
              <a:rPr lang="en-US" dirty="0"/>
              <a:t>absolute cross-section</a:t>
            </a:r>
          </a:p>
        </p:txBody>
      </p:sp>
    </p:spTree>
    <p:extLst>
      <p:ext uri="{BB962C8B-B14F-4D97-AF65-F5344CB8AC3E}">
        <p14:creationId xmlns:p14="http://schemas.microsoft.com/office/powerpoint/2010/main" val="26510495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72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Incoherent Scattering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13193-8199-448B-941C-854EB7C6D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6324600" cy="824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33A76-9907-4F82-99E9-DFC6FEE5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96" y="2249910"/>
            <a:ext cx="1371600" cy="579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3D47B-97C3-407C-A046-359A9F99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89" y="2438400"/>
            <a:ext cx="526811" cy="242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BD6B4-55EE-4005-8D36-DE876038FA9E}"/>
              </a:ext>
            </a:extLst>
          </p:cNvPr>
          <p:cNvSpPr/>
          <p:nvPr/>
        </p:nvSpPr>
        <p:spPr>
          <a:xfrm>
            <a:off x="6477000" y="866745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DOS of phonons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09785-DF26-4CA5-A635-26E2A31B47E7}"/>
              </a:ext>
            </a:extLst>
          </p:cNvPr>
          <p:cNvSpPr/>
          <p:nvPr/>
        </p:nvSpPr>
        <p:spPr>
          <a:xfrm>
            <a:off x="457200" y="3228945"/>
            <a:ext cx="2977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be used to obtain </a:t>
            </a:r>
            <a:br>
              <a:rPr lang="en-US" dirty="0"/>
            </a:br>
            <a:r>
              <a:rPr lang="en-US" dirty="0"/>
              <a:t>absolute cross-section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8AF5E-D94D-4175-B987-A72B5522D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2790825" cy="700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E51431-800B-493F-A88E-0236A7B67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48200"/>
            <a:ext cx="3829050" cy="70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1D8B0-E103-4EBF-8FAD-542630672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26" y="5473586"/>
            <a:ext cx="17621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2243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72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Incoherent Scattering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13193-8199-448B-941C-854EB7C6D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6324600" cy="824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33A76-9907-4F82-99E9-DFC6FEE5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96" y="2249910"/>
            <a:ext cx="1371600" cy="579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3D47B-97C3-407C-A046-359A9F99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89" y="2438400"/>
            <a:ext cx="526811" cy="242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BD6B4-55EE-4005-8D36-DE876038FA9E}"/>
              </a:ext>
            </a:extLst>
          </p:cNvPr>
          <p:cNvSpPr/>
          <p:nvPr/>
        </p:nvSpPr>
        <p:spPr>
          <a:xfrm>
            <a:off x="6477000" y="866745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DOS of phonons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09785-DF26-4CA5-A635-26E2A31B47E7}"/>
              </a:ext>
            </a:extLst>
          </p:cNvPr>
          <p:cNvSpPr/>
          <p:nvPr/>
        </p:nvSpPr>
        <p:spPr>
          <a:xfrm>
            <a:off x="457200" y="3228945"/>
            <a:ext cx="8860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be used to obtain                         Accurate comparison with models </a:t>
            </a:r>
            <a:br>
              <a:rPr lang="en-US" dirty="0"/>
            </a:br>
            <a:r>
              <a:rPr lang="en-US" dirty="0"/>
              <a:t>absolute cross-section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C7840-5782-4313-99D2-906CC9E98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752" y="3719513"/>
            <a:ext cx="3097396" cy="2528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5276C1-A4EE-4ED9-BE0D-952AF4AEB85E}"/>
              </a:ext>
            </a:extLst>
          </p:cNvPr>
          <p:cNvSpPr/>
          <p:nvPr/>
        </p:nvSpPr>
        <p:spPr>
          <a:xfrm>
            <a:off x="6825115" y="6324600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GS et al., (2013)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8AF5E-D94D-4175-B987-A72B5522D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86200"/>
            <a:ext cx="2790825" cy="700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E51431-800B-493F-A88E-0236A7B6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48200"/>
            <a:ext cx="3829050" cy="70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1D8B0-E103-4EBF-8FAD-542630672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26" y="5473586"/>
            <a:ext cx="17621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256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724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Incoherent Scattering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13193-8199-448B-941C-854EB7C6D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6324600" cy="824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33A76-9907-4F82-99E9-DFC6FEE5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96" y="2249910"/>
            <a:ext cx="1371600" cy="579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3D47B-97C3-407C-A046-359A9F99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89" y="2438400"/>
            <a:ext cx="526811" cy="242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BD6B4-55EE-4005-8D36-DE876038FA9E}"/>
              </a:ext>
            </a:extLst>
          </p:cNvPr>
          <p:cNvSpPr/>
          <p:nvPr/>
        </p:nvSpPr>
        <p:spPr>
          <a:xfrm>
            <a:off x="6477000" y="866745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DOS of phonons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09785-DF26-4CA5-A635-26E2A31B47E7}"/>
              </a:ext>
            </a:extLst>
          </p:cNvPr>
          <p:cNvSpPr/>
          <p:nvPr/>
        </p:nvSpPr>
        <p:spPr>
          <a:xfrm>
            <a:off x="381000" y="2975898"/>
            <a:ext cx="747352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cross-section is the same for powder samples at high q</a:t>
            </a:r>
          </a:p>
          <a:p>
            <a:r>
              <a:rPr lang="en-US" dirty="0"/>
              <a:t>(Incoherent approximation)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low q:			high q:</a:t>
            </a:r>
          </a:p>
          <a:p>
            <a:r>
              <a:rPr lang="en-US" dirty="0"/>
              <a:t>		small part of BZ	all BZ</a:t>
            </a:r>
          </a:p>
          <a:p>
            <a:r>
              <a:rPr lang="en-US" dirty="0"/>
              <a:t>		coherence effects	incoherent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how DOS of phonons is usually obtained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09570-CEDF-410D-97DA-F2530A1C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067175"/>
            <a:ext cx="1752600" cy="1724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E3B2E9-81B9-496D-A054-DAE802211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217" y="3600791"/>
            <a:ext cx="2382783" cy="25510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3C5218-B52C-425E-8FF7-9439C7FE32DC}"/>
              </a:ext>
            </a:extLst>
          </p:cNvPr>
          <p:cNvSpPr/>
          <p:nvPr/>
        </p:nvSpPr>
        <p:spPr>
          <a:xfrm>
            <a:off x="5749815" y="6376658"/>
            <a:ext cx="3241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Taken from ISIS n-school</a:t>
            </a:r>
          </a:p>
        </p:txBody>
      </p:sp>
    </p:spTree>
    <p:extLst>
      <p:ext uri="{BB962C8B-B14F-4D97-AF65-F5344CB8AC3E}">
        <p14:creationId xmlns:p14="http://schemas.microsoft.com/office/powerpoint/2010/main" val="4282374708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3903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widths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228599" y="6400800"/>
            <a:ext cx="8756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Brockhouse</a:t>
            </a:r>
            <a:r>
              <a:rPr lang="en-US" dirty="0"/>
              <a:t> et al., (1962): Phonons in Pb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4610259" y="675508"/>
            <a:ext cx="3735318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Peaks in Energy dependence</a:t>
            </a:r>
            <a:br>
              <a:rPr lang="en-US" dirty="0"/>
            </a:br>
            <a:r>
              <a:rPr lang="en-US" dirty="0"/>
              <a:t>have finite widths</a:t>
            </a:r>
          </a:p>
          <a:p>
            <a:endParaRPr lang="en-US" dirty="0"/>
          </a:p>
          <a:p>
            <a:r>
              <a:rPr lang="en-US" dirty="0"/>
              <a:t>Resolution + phonon lifetime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0" dirty="0">
              <a:latin typeface="AdvOT1ef757c0"/>
            </a:endParaRPr>
          </a:p>
          <a:p>
            <a:endParaRPr lang="en-US" b="0" dirty="0">
              <a:latin typeface="AdvOT1ef757c0"/>
            </a:endParaRPr>
          </a:p>
          <a:p>
            <a:endParaRPr lang="en-US" b="0" dirty="0">
              <a:latin typeface="AdvOT1ef757c0"/>
            </a:endParaRPr>
          </a:p>
          <a:p>
            <a:r>
              <a:rPr lang="en-US" b="0" dirty="0">
                <a:latin typeface="AdvOT1ef757c0"/>
              </a:rPr>
              <a:t>Christensen et al. (2008)</a:t>
            </a:r>
          </a:p>
          <a:p>
            <a:r>
              <a:rPr lang="en-US" b="0" dirty="0">
                <a:latin typeface="AdvOT1ef757c0"/>
              </a:rPr>
              <a:t>Lory et al., (2017)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47A49-F168-4627-920F-033FFDB4F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77" y="2509837"/>
            <a:ext cx="257175" cy="16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A68AA-14F5-48FB-9429-63047F66C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87" y="3228975"/>
            <a:ext cx="276225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92C8F-494A-49E8-929D-A002B8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5" y="742935"/>
            <a:ext cx="276225" cy="400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8E7C6-2060-4833-8F81-77592B14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89062"/>
            <a:ext cx="2327823" cy="2017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0533B0-180B-44A5-B0E0-0A023889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912" y="3352906"/>
            <a:ext cx="2762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018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3903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widths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228599" y="6400800"/>
            <a:ext cx="8756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Brockhouse</a:t>
            </a:r>
            <a:r>
              <a:rPr lang="en-US" dirty="0"/>
              <a:t> et al., (1962): Phonons in Pb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4610259" y="675508"/>
            <a:ext cx="4259499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Peaks in Energy dependence</a:t>
            </a:r>
            <a:br>
              <a:rPr lang="en-US" dirty="0"/>
            </a:br>
            <a:r>
              <a:rPr lang="en-US" dirty="0"/>
              <a:t>have finite widths</a:t>
            </a:r>
          </a:p>
          <a:p>
            <a:endParaRPr lang="en-US" dirty="0"/>
          </a:p>
          <a:p>
            <a:r>
              <a:rPr lang="en-US" dirty="0"/>
              <a:t>Resolution + phonon lifetime</a:t>
            </a:r>
          </a:p>
          <a:p>
            <a:endParaRPr lang="en-US" dirty="0"/>
          </a:p>
          <a:p>
            <a:r>
              <a:rPr lang="en-US" dirty="0"/>
              <a:t>Very important for understanding</a:t>
            </a:r>
            <a:br>
              <a:rPr lang="en-US" dirty="0"/>
            </a:br>
            <a:r>
              <a:rPr lang="en-US" dirty="0"/>
              <a:t>thermoelectric materials</a:t>
            </a:r>
          </a:p>
          <a:p>
            <a:endParaRPr lang="en-US" dirty="0"/>
          </a:p>
          <a:p>
            <a:r>
              <a:rPr lang="en-US" dirty="0"/>
              <a:t>Clathrates – a promising class</a:t>
            </a:r>
          </a:p>
          <a:p>
            <a:endParaRPr lang="en-US" dirty="0"/>
          </a:p>
          <a:p>
            <a:r>
              <a:rPr lang="en-US" dirty="0"/>
              <a:t>Long-debates about the nature of</a:t>
            </a:r>
            <a:br>
              <a:rPr lang="en-US" dirty="0"/>
            </a:br>
            <a:r>
              <a:rPr lang="en-US" dirty="0"/>
              <a:t>small thermal conductivity</a:t>
            </a:r>
          </a:p>
          <a:p>
            <a:endParaRPr lang="en-US" dirty="0"/>
          </a:p>
          <a:p>
            <a:endParaRPr lang="en-US" b="0" dirty="0">
              <a:latin typeface="AdvOT1ef757c0"/>
            </a:endParaRPr>
          </a:p>
          <a:p>
            <a:endParaRPr lang="en-US" b="0" dirty="0">
              <a:latin typeface="AdvOT1ef757c0"/>
            </a:endParaRPr>
          </a:p>
          <a:p>
            <a:endParaRPr lang="en-US" b="0" dirty="0">
              <a:latin typeface="AdvOT1ef757c0"/>
            </a:endParaRPr>
          </a:p>
          <a:p>
            <a:r>
              <a:rPr lang="en-US" b="0" dirty="0">
                <a:latin typeface="AdvOT1ef757c0"/>
              </a:rPr>
              <a:t>Christensen et al. (2008)</a:t>
            </a:r>
          </a:p>
          <a:p>
            <a:r>
              <a:rPr lang="en-US" b="0" dirty="0">
                <a:latin typeface="AdvOT1ef757c0"/>
              </a:rPr>
              <a:t>Lory et al., (2017)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41AF-E696-4DE4-B937-010E0C3F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41" y="2728290"/>
            <a:ext cx="1728592" cy="1815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47A49-F168-4627-920F-033FFDB4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77" y="2509837"/>
            <a:ext cx="257175" cy="161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0D8ED-D984-45F1-A123-15B013F82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806509"/>
            <a:ext cx="1524001" cy="267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A68AA-14F5-48FB-9429-63047F66C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3228975"/>
            <a:ext cx="276225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92C8F-494A-49E8-929D-A002B8846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75" y="742935"/>
            <a:ext cx="276225" cy="400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8E7C6-2060-4833-8F81-77592B14B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789062"/>
            <a:ext cx="2327823" cy="2017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0533B0-180B-44A5-B0E0-0A023889E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912" y="3352906"/>
            <a:ext cx="2762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8245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3903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Phonon widths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228599" y="6400800"/>
            <a:ext cx="8756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Brockhouse</a:t>
            </a:r>
            <a:r>
              <a:rPr lang="en-US" dirty="0"/>
              <a:t> et al., (1962): Phonons in Pb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73B53-FF46-4BD4-A4F7-C75524AEA1E9}"/>
              </a:ext>
            </a:extLst>
          </p:cNvPr>
          <p:cNvSpPr/>
          <p:nvPr/>
        </p:nvSpPr>
        <p:spPr>
          <a:xfrm>
            <a:off x="4610259" y="675508"/>
            <a:ext cx="4431021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Peaks in Energy dependence</a:t>
            </a:r>
            <a:br>
              <a:rPr lang="en-US" dirty="0"/>
            </a:br>
            <a:r>
              <a:rPr lang="en-US" dirty="0"/>
              <a:t>have finite widths</a:t>
            </a:r>
          </a:p>
          <a:p>
            <a:endParaRPr lang="en-US" dirty="0"/>
          </a:p>
          <a:p>
            <a:r>
              <a:rPr lang="en-US" dirty="0"/>
              <a:t>Resolution + phonon lifetime</a:t>
            </a:r>
          </a:p>
          <a:p>
            <a:endParaRPr lang="en-US" dirty="0"/>
          </a:p>
          <a:p>
            <a:r>
              <a:rPr lang="en-US" dirty="0"/>
              <a:t>Very important for understanding</a:t>
            </a:r>
            <a:br>
              <a:rPr lang="en-US" dirty="0"/>
            </a:br>
            <a:r>
              <a:rPr lang="en-US" dirty="0"/>
              <a:t>thermoelectric materials</a:t>
            </a:r>
          </a:p>
          <a:p>
            <a:endParaRPr lang="en-US" dirty="0"/>
          </a:p>
          <a:p>
            <a:r>
              <a:rPr lang="en-US" dirty="0"/>
              <a:t>Clathrates – a promising class</a:t>
            </a:r>
          </a:p>
          <a:p>
            <a:endParaRPr lang="en-US" dirty="0"/>
          </a:p>
          <a:p>
            <a:r>
              <a:rPr lang="en-US" dirty="0"/>
              <a:t>Long-debates about the nature of</a:t>
            </a:r>
            <a:br>
              <a:rPr lang="en-US" dirty="0"/>
            </a:br>
            <a:r>
              <a:rPr lang="en-US" dirty="0"/>
              <a:t>small thermal conductivity</a:t>
            </a:r>
          </a:p>
          <a:p>
            <a:endParaRPr lang="en-US" dirty="0"/>
          </a:p>
          <a:p>
            <a:r>
              <a:rPr lang="en-US" dirty="0"/>
              <a:t>Low-E acoustic phonons dominate</a:t>
            </a:r>
            <a:br>
              <a:rPr lang="en-US" dirty="0"/>
            </a:br>
            <a:r>
              <a:rPr lang="en-US" dirty="0"/>
              <a:t>the thermal conductivity</a:t>
            </a:r>
            <a:endParaRPr lang="en-US" b="0" dirty="0">
              <a:latin typeface="AdvOT1ef757c0"/>
            </a:endParaRPr>
          </a:p>
          <a:p>
            <a:endParaRPr lang="en-US" b="0" dirty="0">
              <a:latin typeface="AdvOT1ef757c0"/>
            </a:endParaRPr>
          </a:p>
          <a:p>
            <a:r>
              <a:rPr lang="en-US" b="0" dirty="0">
                <a:latin typeface="AdvOT1ef757c0"/>
              </a:rPr>
              <a:t>Christensen et al. (2008)</a:t>
            </a:r>
          </a:p>
          <a:p>
            <a:r>
              <a:rPr lang="en-US" b="0" dirty="0">
                <a:latin typeface="AdvOT1ef757c0"/>
              </a:rPr>
              <a:t>Lory et al., (2017)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41AF-E696-4DE4-B937-010E0C3F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41" y="2728290"/>
            <a:ext cx="1728592" cy="1815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47A49-F168-4627-920F-033FFDB4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77" y="2509837"/>
            <a:ext cx="257175" cy="161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0D8ED-D984-45F1-A123-15B013F82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806509"/>
            <a:ext cx="1524001" cy="267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A68AA-14F5-48FB-9429-63047F66C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3228975"/>
            <a:ext cx="276225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92C8F-494A-49E8-929D-A002B8846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75" y="742935"/>
            <a:ext cx="276225" cy="400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58E7C6-2060-4833-8F81-77592B14B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789062"/>
            <a:ext cx="2327823" cy="2017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59ADBB-982D-43C2-A01D-8A80519A9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1" y="3543353"/>
            <a:ext cx="3219450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0533B0-180B-44A5-B0E0-0A023889E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912" y="3352906"/>
            <a:ext cx="2762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88204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7620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lphaLcParenR"/>
            </a:pPr>
            <a:r>
              <a:rPr lang="en-US" sz="3200" dirty="0"/>
              <a:t>Soft-mode transition in SrTiO</a:t>
            </a:r>
            <a:r>
              <a:rPr lang="en-US" sz="3200" baseline="-25000" dirty="0"/>
              <a:t>3</a:t>
            </a:r>
          </a:p>
          <a:p>
            <a:pPr marL="971550" lvl="1" indent="-514350">
              <a:buAutoNum type="alphaLcParenR"/>
            </a:pPr>
            <a:r>
              <a:rPr lang="en-US" sz="3200" dirty="0"/>
              <a:t>Kohn anomalies</a:t>
            </a:r>
          </a:p>
          <a:p>
            <a:pPr marL="971550" lvl="1" indent="-514350">
              <a:buAutoNum type="alphaLcParenR"/>
            </a:pPr>
            <a:r>
              <a:rPr lang="en-US" sz="3200" dirty="0"/>
              <a:t>Phonons in superconductors</a:t>
            </a:r>
          </a:p>
          <a:p>
            <a:pPr marL="971550" lvl="1" indent="-514350">
              <a:buAutoNum type="alphaLcParenR"/>
            </a:pPr>
            <a:r>
              <a:rPr lang="en-US" sz="3200" dirty="0"/>
              <a:t>Phonons in quantum magnets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228600" y="7619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177587011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7620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lphaLcParenR"/>
            </a:pPr>
            <a:r>
              <a:rPr lang="en-US" sz="3200" dirty="0"/>
              <a:t>Soft-mode transition in SrTiO</a:t>
            </a:r>
            <a:r>
              <a:rPr lang="en-US" sz="3200" baseline="-25000" dirty="0"/>
              <a:t>3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Kohn anomalies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Phonons in superconductors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Phonons in quantum magnets</a:t>
            </a:r>
            <a:endParaRPr lang="en-US" sz="35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19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969081985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764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Phases and Phase Transitions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3ED6-CEEF-4AE4-A8E8-57C3BFFA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9164"/>
            <a:ext cx="66198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93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8114581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764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Phases and Phase Transitions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3ED6-CEEF-4AE4-A8E8-57C3BFFA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9164"/>
            <a:ext cx="6619875" cy="3781425"/>
          </a:xfrm>
          <a:prstGeom prst="rect">
            <a:avLst/>
          </a:prstGeom>
        </p:spPr>
      </p:pic>
      <p:pic>
        <p:nvPicPr>
          <p:cNvPr id="1026" name="Picture 2" descr="http://science.sciencemag.org/content/sci/309/5732/257/F1.large.jpg?width=800&amp;height=600&amp;carousel=1">
            <a:extLst>
              <a:ext uri="{FF2B5EF4-FFF2-40B4-BE49-F238E27FC236}">
                <a16:creationId xmlns:a16="http://schemas.microsoft.com/office/drawing/2014/main" id="{29842A05-CB73-46E0-8ABA-C81294B4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83" y="812665"/>
            <a:ext cx="4604017" cy="54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8353A-72A7-4F9A-8ABB-3DA49E5D5D9F}"/>
              </a:ext>
            </a:extLst>
          </p:cNvPr>
          <p:cNvSpPr txBox="1"/>
          <p:nvPr/>
        </p:nvSpPr>
        <p:spPr>
          <a:xfrm>
            <a:off x="1143000" y="5708781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Dagotto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856172269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764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Phases and Phase Transitions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C7012-D7F2-4F5B-8B0B-3967BF771DB0}"/>
              </a:ext>
            </a:extLst>
          </p:cNvPr>
          <p:cNvSpPr/>
          <p:nvPr/>
        </p:nvSpPr>
        <p:spPr>
          <a:xfrm>
            <a:off x="381000" y="6273225"/>
            <a:ext cx="496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do they take place?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3ED6-CEEF-4AE4-A8E8-57C3BFFA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9164"/>
            <a:ext cx="6619875" cy="3781425"/>
          </a:xfrm>
          <a:prstGeom prst="rect">
            <a:avLst/>
          </a:prstGeom>
        </p:spPr>
      </p:pic>
      <p:pic>
        <p:nvPicPr>
          <p:cNvPr id="1026" name="Picture 2" descr="http://science.sciencemag.org/content/sci/309/5732/257/F1.large.jpg?width=800&amp;height=600&amp;carousel=1">
            <a:extLst>
              <a:ext uri="{FF2B5EF4-FFF2-40B4-BE49-F238E27FC236}">
                <a16:creationId xmlns:a16="http://schemas.microsoft.com/office/drawing/2014/main" id="{29842A05-CB73-46E0-8ABA-C81294B4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83" y="812665"/>
            <a:ext cx="4604017" cy="54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8353A-72A7-4F9A-8ABB-3DA49E5D5D9F}"/>
              </a:ext>
            </a:extLst>
          </p:cNvPr>
          <p:cNvSpPr txBox="1"/>
          <p:nvPr/>
        </p:nvSpPr>
        <p:spPr>
          <a:xfrm>
            <a:off x="1143000" y="5708781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Dagotto</a:t>
            </a:r>
            <a:r>
              <a:rPr lang="en-US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2442818736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7943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Cubic perovskite at               Tetragonal at</a:t>
            </a:r>
            <a:br>
              <a:rPr lang="en-US" sz="3200" dirty="0"/>
            </a:br>
            <a:r>
              <a:rPr lang="en-US" sz="3200" dirty="0"/>
              <a:t> room temperature              low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91107-BD3D-4617-8E80-31820CB5AB03}"/>
              </a:ext>
            </a:extLst>
          </p:cNvPr>
          <p:cNvSpPr txBox="1"/>
          <p:nvPr/>
        </p:nvSpPr>
        <p:spPr>
          <a:xfrm>
            <a:off x="202096" y="6324600"/>
            <a:ext cx="287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Shirane</a:t>
            </a:r>
            <a:r>
              <a:rPr lang="en-US" dirty="0"/>
              <a:t>, Yamada 1969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0B2C6-E58A-465A-A782-4F63BBA0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" y="1874843"/>
            <a:ext cx="3630708" cy="32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018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60F5C8-32F8-4B33-8DFD-47F4E75DB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" y="1874843"/>
            <a:ext cx="3630708" cy="3209847"/>
          </a:xfrm>
          <a:prstGeom prst="rect">
            <a:avLst/>
          </a:prstGeom>
        </p:spPr>
      </p:pic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7943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Cubic perovskite at               Tetragonal at</a:t>
            </a:r>
            <a:br>
              <a:rPr lang="en-US" sz="3200" dirty="0"/>
            </a:br>
            <a:r>
              <a:rPr lang="en-US" sz="3200" dirty="0"/>
              <a:t> room temperature              low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91107-BD3D-4617-8E80-31820CB5AB03}"/>
              </a:ext>
            </a:extLst>
          </p:cNvPr>
          <p:cNvSpPr txBox="1"/>
          <p:nvPr/>
        </p:nvSpPr>
        <p:spPr>
          <a:xfrm>
            <a:off x="202096" y="6324600"/>
            <a:ext cx="287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Shirane</a:t>
            </a:r>
            <a:r>
              <a:rPr lang="en-US" dirty="0"/>
              <a:t>, Yamada 1969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3043B-13B3-4FCF-BD50-0F3DBABD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04357"/>
            <a:ext cx="255263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0722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81658B-1155-410F-AAC2-10A7288C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" y="1874843"/>
            <a:ext cx="3630708" cy="3209847"/>
          </a:xfrm>
          <a:prstGeom prst="rect">
            <a:avLst/>
          </a:prstGeom>
        </p:spPr>
      </p:pic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7943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Cubic perovskite at               Tetragonal at</a:t>
            </a:r>
            <a:br>
              <a:rPr lang="en-US" sz="3200" dirty="0"/>
            </a:br>
            <a:r>
              <a:rPr lang="en-US" sz="3200" dirty="0"/>
              <a:t> room temperature              low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91107-BD3D-4617-8E80-31820CB5AB03}"/>
              </a:ext>
            </a:extLst>
          </p:cNvPr>
          <p:cNvSpPr txBox="1"/>
          <p:nvPr/>
        </p:nvSpPr>
        <p:spPr>
          <a:xfrm>
            <a:off x="202096" y="6324600"/>
            <a:ext cx="287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Shirane</a:t>
            </a:r>
            <a:r>
              <a:rPr lang="en-US" dirty="0"/>
              <a:t>, Yamada 1969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3043B-13B3-4FCF-BD50-0F3DBABD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04357"/>
            <a:ext cx="2552637" cy="23431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EEB4D8-5E4A-46D4-96BA-E743E2FF9D0F}"/>
              </a:ext>
            </a:extLst>
          </p:cNvPr>
          <p:cNvCxnSpPr/>
          <p:nvPr/>
        </p:nvCxnSpPr>
        <p:spPr bwMode="auto">
          <a:xfrm>
            <a:off x="4191000" y="3184134"/>
            <a:ext cx="914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5B6D3-4A99-4F42-9B44-F7C593E2AD27}"/>
              </a:ext>
            </a:extLst>
          </p:cNvPr>
          <p:cNvSpPr txBox="1"/>
          <p:nvPr/>
        </p:nvSpPr>
        <p:spPr>
          <a:xfrm>
            <a:off x="4072425" y="2628056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108 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79BBE-6509-48E7-A741-4AACC8C64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91" y="1915418"/>
            <a:ext cx="3639109" cy="32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9018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A797CAF-33EF-4F60-8DEA-079CCF5D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91" y="1915418"/>
            <a:ext cx="3639109" cy="3209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876AF3-61D1-4CF4-BE61-7DF1A21A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8" y="1874843"/>
            <a:ext cx="3630708" cy="3209847"/>
          </a:xfrm>
          <a:prstGeom prst="rect">
            <a:avLst/>
          </a:prstGeom>
        </p:spPr>
      </p:pic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7943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Cubic perovskite at               Tetragonal at</a:t>
            </a:r>
            <a:br>
              <a:rPr lang="en-US" sz="3200" dirty="0"/>
            </a:br>
            <a:r>
              <a:rPr lang="en-US" sz="3200" dirty="0"/>
              <a:t> room temperature              low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91107-BD3D-4617-8E80-31820CB5AB03}"/>
              </a:ext>
            </a:extLst>
          </p:cNvPr>
          <p:cNvSpPr txBox="1"/>
          <p:nvPr/>
        </p:nvSpPr>
        <p:spPr>
          <a:xfrm>
            <a:off x="202096" y="6324600"/>
            <a:ext cx="287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Shirane</a:t>
            </a:r>
            <a:r>
              <a:rPr lang="en-US" dirty="0"/>
              <a:t>, Yamada 1969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78579-D67B-420C-8719-9273CF2D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096" y="3919551"/>
            <a:ext cx="2394089" cy="2343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3043B-13B3-4FCF-BD50-0F3DBABDF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04357"/>
            <a:ext cx="2552637" cy="23431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EEB4D8-5E4A-46D4-96BA-E743E2FF9D0F}"/>
              </a:ext>
            </a:extLst>
          </p:cNvPr>
          <p:cNvCxnSpPr/>
          <p:nvPr/>
        </p:nvCxnSpPr>
        <p:spPr bwMode="auto">
          <a:xfrm>
            <a:off x="4191000" y="3184134"/>
            <a:ext cx="9144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05B6D3-4A99-4F42-9B44-F7C593E2AD27}"/>
              </a:ext>
            </a:extLst>
          </p:cNvPr>
          <p:cNvSpPr txBox="1"/>
          <p:nvPr/>
        </p:nvSpPr>
        <p:spPr>
          <a:xfrm>
            <a:off x="4072425" y="2628056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108 K</a:t>
            </a:r>
          </a:p>
        </p:txBody>
      </p:sp>
    </p:spTree>
    <p:extLst>
      <p:ext uri="{BB962C8B-B14F-4D97-AF65-F5344CB8AC3E}">
        <p14:creationId xmlns:p14="http://schemas.microsoft.com/office/powerpoint/2010/main" val="970808444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371447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1 – structure</a:t>
            </a:r>
          </a:p>
          <a:p>
            <a:endParaRPr lang="en-US" sz="3200" dirty="0"/>
          </a:p>
          <a:p>
            <a:r>
              <a:rPr lang="en-US" sz="3200" dirty="0"/>
              <a:t>New Bragg peaks </a:t>
            </a:r>
            <a:br>
              <a:rPr lang="en-US" sz="3200" dirty="0"/>
            </a:br>
            <a:r>
              <a:rPr lang="en-US" sz="3200" dirty="0"/>
              <a:t>appear at 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892B2-BCCE-4C2B-9A9C-798625B6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38200"/>
            <a:ext cx="4162425" cy="30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5755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371447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1 – structure</a:t>
            </a:r>
          </a:p>
          <a:p>
            <a:endParaRPr lang="en-US" sz="3200" dirty="0"/>
          </a:p>
          <a:p>
            <a:r>
              <a:rPr lang="en-US" sz="3200" dirty="0"/>
              <a:t>New Bragg peaks </a:t>
            </a:r>
            <a:br>
              <a:rPr lang="en-US" sz="3200" dirty="0"/>
            </a:br>
            <a:r>
              <a:rPr lang="en-US" sz="3200" dirty="0"/>
              <a:t>appear at 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892B2-BCCE-4C2B-9A9C-798625B6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21" y="762000"/>
            <a:ext cx="3714479" cy="2700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D1537-2563-4881-928E-1740DD23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58" y="3657600"/>
            <a:ext cx="3545142" cy="250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20738-3288-4C78-A7A9-F1E928C38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66954"/>
            <a:ext cx="1724025" cy="290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C26DF-22EB-418A-AA31-70F6A088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755" y="3462906"/>
            <a:ext cx="1746168" cy="27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7810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7468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2 – dynamics: phonon spectrum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7E813-2197-47FA-A71E-BC35A080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53"/>
          <a:stretch/>
        </p:blipFill>
        <p:spPr>
          <a:xfrm>
            <a:off x="762001" y="1585668"/>
            <a:ext cx="3810000" cy="44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4993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7468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2 – dynamics: phonon spectrum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7E813-2197-47FA-A71E-BC35A080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85668"/>
            <a:ext cx="7720895" cy="44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39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27853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3 – The soft phonon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35252-9BAB-489F-BE45-19A1910E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1560"/>
            <a:ext cx="3733800" cy="4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571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3 – The soft phonon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35252-9BAB-489F-BE45-19A1910E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1560"/>
            <a:ext cx="3733800" cy="40210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966EEB-63A2-4FCF-835B-BEF8E03A4087}"/>
              </a:ext>
            </a:extLst>
          </p:cNvPr>
          <p:cNvSpPr/>
          <p:nvPr/>
        </p:nvSpPr>
        <p:spPr bwMode="auto">
          <a:xfrm>
            <a:off x="3048000" y="4648200"/>
            <a:ext cx="762000" cy="1041975"/>
          </a:xfrm>
          <a:prstGeom prst="roundRect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DDCC9-89C3-4D2F-AE3B-CF2929E7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63" y="1775681"/>
            <a:ext cx="4075912" cy="41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4904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3 – The soft phonon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35252-9BAB-489F-BE45-19A1910E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1560"/>
            <a:ext cx="3733800" cy="40210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966EEB-63A2-4FCF-835B-BEF8E03A4087}"/>
              </a:ext>
            </a:extLst>
          </p:cNvPr>
          <p:cNvSpPr/>
          <p:nvPr/>
        </p:nvSpPr>
        <p:spPr bwMode="auto">
          <a:xfrm>
            <a:off x="3048000" y="4648200"/>
            <a:ext cx="762000" cy="1041975"/>
          </a:xfrm>
          <a:prstGeom prst="roundRect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DDCC9-89C3-4D2F-AE3B-CF2929E7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63" y="1775681"/>
            <a:ext cx="4075912" cy="41679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26FF99-1318-43EE-A404-3B2EAD048B4D}"/>
              </a:ext>
            </a:extLst>
          </p:cNvPr>
          <p:cNvSpPr/>
          <p:nvPr/>
        </p:nvSpPr>
        <p:spPr bwMode="auto">
          <a:xfrm>
            <a:off x="7315199" y="3723861"/>
            <a:ext cx="838201" cy="2209800"/>
          </a:xfrm>
          <a:prstGeom prst="ellipse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9BD5F-550B-445F-82E8-EA9FD46BC9F3}"/>
              </a:ext>
            </a:extLst>
          </p:cNvPr>
          <p:cNvSpPr/>
          <p:nvPr/>
        </p:nvSpPr>
        <p:spPr bwMode="auto">
          <a:xfrm>
            <a:off x="5715000" y="3733800"/>
            <a:ext cx="762000" cy="2209800"/>
          </a:xfrm>
          <a:prstGeom prst="ellipse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C58D7F-2B4C-43E9-AECD-9A1AB216320D}"/>
              </a:ext>
            </a:extLst>
          </p:cNvPr>
          <p:cNvCxnSpPr/>
          <p:nvPr/>
        </p:nvCxnSpPr>
        <p:spPr bwMode="auto">
          <a:xfrm flipH="1">
            <a:off x="6705600" y="4800600"/>
            <a:ext cx="37226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29799002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3 – The soft phonon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A3DBF6-A819-4B22-9376-0B6033F7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63" y="1676400"/>
            <a:ext cx="3665025" cy="4499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6DA1E8-DCB7-45D9-8E2F-9EFC237957D2}"/>
              </a:ext>
            </a:extLst>
          </p:cNvPr>
          <p:cNvSpPr/>
          <p:nvPr/>
        </p:nvSpPr>
        <p:spPr>
          <a:xfrm>
            <a:off x="228599" y="1828800"/>
            <a:ext cx="5075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Energy goes to 0 as T approaches TC</a:t>
            </a:r>
          </a:p>
          <a:p>
            <a:endParaRPr lang="en-US" dirty="0"/>
          </a:p>
          <a:p>
            <a:r>
              <a:rPr lang="en-US" dirty="0"/>
              <a:t>The structure is unstable to this phonon</a:t>
            </a:r>
          </a:p>
        </p:txBody>
      </p:sp>
    </p:spTree>
    <p:extLst>
      <p:ext uri="{BB962C8B-B14F-4D97-AF65-F5344CB8AC3E}">
        <p14:creationId xmlns:p14="http://schemas.microsoft.com/office/powerpoint/2010/main" val="376624637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833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Structural transition in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Step 3 – The soft phonon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A3DBF6-A819-4B22-9376-0B6033F7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63" y="1676400"/>
            <a:ext cx="3665025" cy="4499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B84BBE-62AC-4394-A422-67A869F5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2367"/>
            <a:ext cx="3381375" cy="45031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7C508B-A8DD-4480-92F9-AE0DB954198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2400" y="3886200"/>
            <a:ext cx="73007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26C6E7-AA2D-4734-BBFE-73B6C3F92BA4}"/>
              </a:ext>
            </a:extLst>
          </p:cNvPr>
          <p:cNvSpPr txBox="1"/>
          <p:nvPr/>
        </p:nvSpPr>
        <p:spPr>
          <a:xfrm>
            <a:off x="6400800" y="4981545"/>
            <a:ext cx="230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Triply degenerate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97FFB-F3BF-45C3-BC28-21B8A54A6549}"/>
              </a:ext>
            </a:extLst>
          </p:cNvPr>
          <p:cNvSpPr txBox="1"/>
          <p:nvPr/>
        </p:nvSpPr>
        <p:spPr>
          <a:xfrm>
            <a:off x="533400" y="5238690"/>
            <a:ext cx="225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+ 1 degeneracy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6E8D9-0672-4DF1-8095-00C030A13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613" y="2667000"/>
            <a:ext cx="877661" cy="400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DABFE9-1116-4DA4-9687-22CD4267A1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635"/>
          <a:stretch/>
        </p:blipFill>
        <p:spPr>
          <a:xfrm>
            <a:off x="1734494" y="1738580"/>
            <a:ext cx="1645898" cy="1439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E7BCF-B291-4920-9050-3BA288BFA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094" y="1981200"/>
            <a:ext cx="533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80148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420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Summary of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 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story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695009" cy="8956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Neutrons could see: </a:t>
            </a:r>
          </a:p>
          <a:p>
            <a:r>
              <a:rPr lang="en-US" sz="3200" dirty="0"/>
              <a:t>structure change</a:t>
            </a:r>
          </a:p>
          <a:p>
            <a:r>
              <a:rPr lang="en-US" sz="3200" dirty="0"/>
              <a:t>and </a:t>
            </a:r>
          </a:p>
          <a:p>
            <a:r>
              <a:rPr lang="en-US" sz="3200" dirty="0"/>
              <a:t>the excitations that are responsible for it</a:t>
            </a:r>
          </a:p>
          <a:p>
            <a:endParaRPr lang="en-US" sz="3200" dirty="0"/>
          </a:p>
          <a:p>
            <a:r>
              <a:rPr lang="en-US" sz="3200" dirty="0"/>
              <a:t>Frozen phonon mechanism</a:t>
            </a:r>
          </a:p>
          <a:p>
            <a:endParaRPr lang="en-US" sz="3200" dirty="0"/>
          </a:p>
          <a:p>
            <a:r>
              <a:rPr lang="en-US" sz="3200" dirty="0"/>
              <a:t>Change of degeneracies between</a:t>
            </a:r>
          </a:p>
          <a:p>
            <a:r>
              <a:rPr lang="en-US" sz="3200" dirty="0"/>
              <a:t>different structures.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triply degenerate soft mode is split by </a:t>
            </a:r>
          </a:p>
          <a:p>
            <a:r>
              <a:rPr lang="en-US" sz="3200" dirty="0"/>
              <a:t>the distortion into a singlet mode with the </a:t>
            </a:r>
          </a:p>
          <a:p>
            <a:r>
              <a:rPr lang="en-US" sz="3200" dirty="0"/>
              <a:t>rotation axis parallel to the static distortion </a:t>
            </a:r>
          </a:p>
          <a:p>
            <a:r>
              <a:rPr lang="en-US" sz="3200" dirty="0"/>
              <a:t>and a doublet mode with the rotation axes </a:t>
            </a:r>
          </a:p>
          <a:p>
            <a:r>
              <a:rPr lang="en-US" sz="3200" dirty="0"/>
              <a:t>perpendicular to the distortion</a:t>
            </a:r>
          </a:p>
        </p:txBody>
      </p:sp>
    </p:spTree>
    <p:extLst>
      <p:ext uri="{BB962C8B-B14F-4D97-AF65-F5344CB8AC3E}">
        <p14:creationId xmlns:p14="http://schemas.microsoft.com/office/powerpoint/2010/main" val="2875268340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2983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More of SrTiO</a:t>
            </a:r>
            <a:r>
              <a:rPr lang="en-US" sz="3600" b="0" baseline="-25000" dirty="0">
                <a:solidFill>
                  <a:schemeClr val="bg2"/>
                </a:solidFill>
                <a:latin typeface="+mj-lt"/>
              </a:rPr>
              <a:t>3 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story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7972054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Albeit an archetypical transition,</a:t>
            </a:r>
            <a:br>
              <a:rPr lang="en-US" sz="3200" dirty="0"/>
            </a:br>
            <a:r>
              <a:rPr lang="en-US" sz="3200" dirty="0"/>
              <a:t>it shows unusual critical indexes: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Critical fluctuations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r>
              <a:rPr lang="en-US" sz="3200" dirty="0"/>
              <a:t>Experiments observe two energy scales</a:t>
            </a:r>
            <a:br>
              <a:rPr lang="en-US" sz="3200" dirty="0"/>
            </a:br>
            <a:r>
              <a:rPr lang="en-US" sz="3200" dirty="0"/>
              <a:t>and two length scales</a:t>
            </a:r>
          </a:p>
          <a:p>
            <a:endParaRPr lang="en-US" sz="3200" dirty="0"/>
          </a:p>
          <a:p>
            <a:r>
              <a:rPr lang="en-US" sz="3200" dirty="0"/>
              <a:t>(See for example Cowley 1996)</a:t>
            </a:r>
          </a:p>
        </p:txBody>
      </p:sp>
    </p:spTree>
    <p:extLst>
      <p:ext uri="{BB962C8B-B14F-4D97-AF65-F5344CB8AC3E}">
        <p14:creationId xmlns:p14="http://schemas.microsoft.com/office/powerpoint/2010/main" val="2027229250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7620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Soft-mode transition in SrTiO</a:t>
            </a:r>
            <a:r>
              <a:rPr lang="en-US" sz="3200" baseline="-25000" dirty="0">
                <a:solidFill>
                  <a:schemeClr val="accent5"/>
                </a:solidFill>
              </a:rPr>
              <a:t>3</a:t>
            </a:r>
          </a:p>
          <a:p>
            <a:pPr marL="971550" lvl="1" indent="-514350">
              <a:buAutoNum type="alphaLcParenR"/>
            </a:pPr>
            <a:r>
              <a:rPr lang="en-US" sz="3200" dirty="0"/>
              <a:t>Kohn anomalies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Phonons in superconductors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Phonons in quantum magnets</a:t>
            </a:r>
            <a:endParaRPr lang="en-US" sz="35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19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752863925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85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How about the electrons ?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01854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Previous example – electrons irrelevant.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it always the case?</a:t>
            </a:r>
          </a:p>
        </p:txBody>
      </p:sp>
    </p:spTree>
    <p:extLst>
      <p:ext uri="{BB962C8B-B14F-4D97-AF65-F5344CB8AC3E}">
        <p14:creationId xmlns:p14="http://schemas.microsoft.com/office/powerpoint/2010/main" val="2910090466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85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How about the electrons ?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01854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Previous example – electrons irrelevant.</a:t>
            </a:r>
          </a:p>
          <a:p>
            <a:r>
              <a:rPr lang="en-US" sz="3200" dirty="0"/>
              <a:t>(often think about Born-Oppenheimer)</a:t>
            </a:r>
          </a:p>
          <a:p>
            <a:endParaRPr lang="en-US" sz="3200" dirty="0"/>
          </a:p>
          <a:p>
            <a:r>
              <a:rPr lang="en-US" sz="3200" dirty="0"/>
              <a:t>Is it always the case? </a:t>
            </a:r>
          </a:p>
        </p:txBody>
      </p:sp>
    </p:spTree>
    <p:extLst>
      <p:ext uri="{BB962C8B-B14F-4D97-AF65-F5344CB8AC3E}">
        <p14:creationId xmlns:p14="http://schemas.microsoft.com/office/powerpoint/2010/main" val="4113411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4DF659F-395D-4E1D-869C-A72DE2C7DCB9}"/>
              </a:ext>
            </a:extLst>
          </p:cNvPr>
          <p:cNvSpPr/>
          <p:nvPr/>
        </p:nvSpPr>
        <p:spPr bwMode="auto">
          <a:xfrm>
            <a:off x="457200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42DB26-8E19-4623-AEE2-405BCA0C50EE}"/>
              </a:ext>
            </a:extLst>
          </p:cNvPr>
          <p:cNvCxnSpPr>
            <a:cxnSpLocks/>
            <a:stCxn id="137" idx="6"/>
          </p:cNvCxnSpPr>
          <p:nvPr/>
        </p:nvCxnSpPr>
        <p:spPr bwMode="auto">
          <a:xfrm>
            <a:off x="72590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A78F57C-C38D-4834-A1F7-1353645A1B21}"/>
              </a:ext>
            </a:extLst>
          </p:cNvPr>
          <p:cNvCxnSpPr>
            <a:cxnSpLocks/>
          </p:cNvCxnSpPr>
          <p:nvPr/>
        </p:nvCxnSpPr>
        <p:spPr bwMode="auto">
          <a:xfrm>
            <a:off x="860262" y="2989846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1F5013C-E1CD-44CB-AE68-5F0C58FBCE2E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D13E585-D32B-453D-AB77-E4CCA2A62617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58979B-F1D4-419A-A30B-23904AFB53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69087D9-99A8-4FBB-9949-55C22E3D420A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4932F2-85F2-45A2-848B-2099AEF1291C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8F382F9-A8DD-45C3-9354-CD09D7FC285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989846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69DDEF4A-C250-43F7-B1BD-494FF1CC8151}"/>
              </a:ext>
            </a:extLst>
          </p:cNvPr>
          <p:cNvSpPr/>
          <p:nvPr/>
        </p:nvSpPr>
        <p:spPr bwMode="auto">
          <a:xfrm>
            <a:off x="1646792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FAB924-7AFE-4A7B-8705-B0A0342F837B}"/>
              </a:ext>
            </a:extLst>
          </p:cNvPr>
          <p:cNvGrpSpPr/>
          <p:nvPr/>
        </p:nvGrpSpPr>
        <p:grpSpPr>
          <a:xfrm>
            <a:off x="1888129" y="2867512"/>
            <a:ext cx="855071" cy="268708"/>
            <a:chOff x="1915500" y="2867512"/>
            <a:chExt cx="920884" cy="22868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F495169-7F76-4146-A22A-3827F732B1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CA79AE-AE44-48F4-9240-3EEEFCB8CC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876E0A-E6B1-4098-B63A-3BAC59E955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2E9E2BA-C9AC-4E9E-9DD1-2E4849542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439348-88C9-4BA2-A1E5-B0363CBB1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85A15D-81CC-4BBC-A81F-07536B343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22391E8-1D17-4FC8-AD17-AA8384665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88A260-0A5D-448F-813A-386A057D77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263C490B-4ED6-471C-B20D-8864041041AC}"/>
              </a:ext>
            </a:extLst>
          </p:cNvPr>
          <p:cNvSpPr/>
          <p:nvPr/>
        </p:nvSpPr>
        <p:spPr bwMode="auto">
          <a:xfrm>
            <a:off x="2743200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125457-5B5A-4193-8E79-B13EBFD9AE52}"/>
              </a:ext>
            </a:extLst>
          </p:cNvPr>
          <p:cNvGrpSpPr/>
          <p:nvPr/>
        </p:nvGrpSpPr>
        <p:grpSpPr>
          <a:xfrm>
            <a:off x="2952578" y="2867511"/>
            <a:ext cx="1327247" cy="256687"/>
            <a:chOff x="3105091" y="2867512"/>
            <a:chExt cx="920884" cy="228684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CD2F03-18ED-470D-9937-4A804510E8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CA6C73A-990E-43CC-A0DA-C926CCD64D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A2058A-3086-4334-BD71-02F1928BAF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A1CEEC2-D781-4317-AC31-869AA13BEF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D146E0-D6AD-4356-80AD-7452FB5549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B037E9-EB27-4E70-8546-63783794DC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566EF41-D7B5-467D-96BC-5A895E3703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5CE333F-5505-47D8-960C-2C1D1701FF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BAF79A32-682A-457F-AFAE-55119000C5D9}"/>
              </a:ext>
            </a:extLst>
          </p:cNvPr>
          <p:cNvSpPr/>
          <p:nvPr/>
        </p:nvSpPr>
        <p:spPr bwMode="auto">
          <a:xfrm>
            <a:off x="4294683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7B3A9C4-6B75-47AB-8D5B-C8361A1512DE}"/>
              </a:ext>
            </a:extLst>
          </p:cNvPr>
          <p:cNvGrpSpPr/>
          <p:nvPr/>
        </p:nvGrpSpPr>
        <p:grpSpPr>
          <a:xfrm>
            <a:off x="4583880" y="2869600"/>
            <a:ext cx="411341" cy="228683"/>
            <a:chOff x="4279825" y="2869600"/>
            <a:chExt cx="920884" cy="228683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614D3DC-ABDF-4E47-A075-188541B57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7293937-9691-4773-921D-A2F07473A2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1A819E9-170D-4A3A-8068-342040A014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AF39630-E63F-41DD-A4EB-B10CA13DFE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88CEACE-3AC9-4263-A41D-9E50EE2476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1B407AA-7C80-4414-B668-48E8962BC4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AD7D439-C372-4827-A317-F14A5E692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14D4ED-EA44-43A4-B81C-BD0BBB2B22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52F659B7-ECA4-4910-AD5A-97337A501F89}"/>
              </a:ext>
            </a:extLst>
          </p:cNvPr>
          <p:cNvSpPr/>
          <p:nvPr/>
        </p:nvSpPr>
        <p:spPr bwMode="auto">
          <a:xfrm>
            <a:off x="4989092" y="285196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C6C47CE-E316-49BC-ACE6-5D3668241215}"/>
              </a:ext>
            </a:extLst>
          </p:cNvPr>
          <p:cNvGrpSpPr/>
          <p:nvPr/>
        </p:nvGrpSpPr>
        <p:grpSpPr>
          <a:xfrm>
            <a:off x="5257800" y="2863987"/>
            <a:ext cx="1072892" cy="228684"/>
            <a:chOff x="5469417" y="2863987"/>
            <a:chExt cx="920884" cy="22868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715EE03-90E1-49AE-9877-B7F8D3C6D6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C089FD-1BBE-43AE-8C59-3CF22325FE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7D5AB06-9831-4DDA-8892-F4D9BC568D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4EC8A41-0918-45BD-BABD-DDB5245F18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654E820-9109-4232-8E50-940E328D83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71FD108-B0DA-41A7-81FC-0F79120A1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8809FD-29B3-40FE-9FDE-8F1878AF58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821D66A-4641-43A0-A1BB-2E805306DC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619F74AD-7B63-4FA5-BD4F-B98CE40AADE9}"/>
              </a:ext>
            </a:extLst>
          </p:cNvPr>
          <p:cNvSpPr/>
          <p:nvPr/>
        </p:nvSpPr>
        <p:spPr bwMode="auto">
          <a:xfrm>
            <a:off x="6330692" y="285451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18C56CF-B4E4-4EDE-99A2-11430A723589}"/>
              </a:ext>
            </a:extLst>
          </p:cNvPr>
          <p:cNvGrpSpPr/>
          <p:nvPr/>
        </p:nvGrpSpPr>
        <p:grpSpPr>
          <a:xfrm>
            <a:off x="6574230" y="2863987"/>
            <a:ext cx="1015290" cy="228684"/>
            <a:chOff x="6659008" y="2863987"/>
            <a:chExt cx="920884" cy="228684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189C46A-8C8C-446F-88B1-1F8E7E1DD9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316A1A-8E06-4581-92DD-A500D41C88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C9FB0C0-80FE-4FF3-A99B-112B68ABB2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5A360F-DDAF-4AA9-A092-6A116F1F5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914B6BD-FB6E-4F80-BEA6-8E4D184550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4D9A4FD-5046-467E-A658-261383A594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2FDF463-561A-4396-A098-E9C138DB70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7A9DF95-F3AC-4994-B7B7-735538CF73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F8565251-77E6-42F4-BEDF-040F324836E7}"/>
              </a:ext>
            </a:extLst>
          </p:cNvPr>
          <p:cNvSpPr/>
          <p:nvPr/>
        </p:nvSpPr>
        <p:spPr bwMode="auto">
          <a:xfrm>
            <a:off x="7579892" y="2846355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D36893-9BEE-463D-8F3B-8F286D8149D0}"/>
              </a:ext>
            </a:extLst>
          </p:cNvPr>
          <p:cNvSpPr txBox="1"/>
          <p:nvPr/>
        </p:nvSpPr>
        <p:spPr>
          <a:xfrm>
            <a:off x="304800" y="21118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 movements around equilibrium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3276600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93CE823-B339-4420-9B43-87BB71C7B1D6}"/>
              </a:ext>
            </a:extLst>
          </p:cNvPr>
          <p:cNvCxnSpPr>
            <a:cxnSpLocks/>
          </p:cNvCxnSpPr>
          <p:nvPr/>
        </p:nvCxnSpPr>
        <p:spPr bwMode="auto">
          <a:xfrm>
            <a:off x="5112750" y="3276600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DEA4BF2-E810-452B-8609-CBC567A9D867}"/>
              </a:ext>
            </a:extLst>
          </p:cNvPr>
          <p:cNvSpPr txBox="1"/>
          <p:nvPr/>
        </p:nvSpPr>
        <p:spPr>
          <a:xfrm>
            <a:off x="4146032" y="320040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EC077E1-20E6-4745-AF3E-F4FA76AF9B87}"/>
              </a:ext>
            </a:extLst>
          </p:cNvPr>
          <p:cNvSpPr txBox="1"/>
          <p:nvPr/>
        </p:nvSpPr>
        <p:spPr>
          <a:xfrm>
            <a:off x="2750277" y="320361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n-1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DCEB1F5-24FC-4BB0-8DC2-7796E8A65153}"/>
              </a:ext>
            </a:extLst>
          </p:cNvPr>
          <p:cNvSpPr txBox="1"/>
          <p:nvPr/>
        </p:nvSpPr>
        <p:spPr>
          <a:xfrm>
            <a:off x="5036107" y="32054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n+1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3290454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82574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85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How about the electrons ?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5860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Previous example – electrons irrelevant.</a:t>
            </a:r>
          </a:p>
          <a:p>
            <a:r>
              <a:rPr lang="en-US" sz="3200" dirty="0"/>
              <a:t>(often think about Born-Oppenheimer)</a:t>
            </a:r>
          </a:p>
          <a:p>
            <a:endParaRPr lang="en-US" sz="3200" dirty="0"/>
          </a:p>
          <a:p>
            <a:r>
              <a:rPr lang="en-US" sz="3200" dirty="0"/>
              <a:t>Is it always the case? Let’s start with </a:t>
            </a:r>
            <a:br>
              <a:rPr lang="en-US" sz="3200" dirty="0"/>
            </a:br>
            <a:r>
              <a:rPr lang="en-US" sz="3200" dirty="0"/>
              <a:t>electrons this time. Fermi sea to be precise</a:t>
            </a:r>
          </a:p>
        </p:txBody>
      </p:sp>
      <p:pic>
        <p:nvPicPr>
          <p:cNvPr id="4098" name="Picture 2" descr="Calm Sea, Beach, Cornwall Beech, Sea, Calm, Co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3" y="3636275"/>
            <a:ext cx="3689587" cy="24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657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68567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How about the electrons ?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5860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Previous example – electrons irrelevant.</a:t>
            </a:r>
          </a:p>
          <a:p>
            <a:r>
              <a:rPr lang="en-US" sz="3200" dirty="0"/>
              <a:t>(often think about Born-Oppenheimer)</a:t>
            </a:r>
          </a:p>
          <a:p>
            <a:endParaRPr lang="en-US" sz="3200" dirty="0"/>
          </a:p>
          <a:p>
            <a:r>
              <a:rPr lang="en-US" sz="3200" dirty="0"/>
              <a:t>Is it always the case? Let’s start with </a:t>
            </a:r>
            <a:br>
              <a:rPr lang="en-US" sz="3200" dirty="0"/>
            </a:br>
            <a:r>
              <a:rPr lang="en-US" sz="3200" dirty="0"/>
              <a:t>electrons this time. Fermi sea to be precise</a:t>
            </a:r>
          </a:p>
        </p:txBody>
      </p:sp>
      <p:pic>
        <p:nvPicPr>
          <p:cNvPr id="4098" name="Picture 2" descr="Calm Sea, Beach, Cornwall Beech, Sea, Calm, Co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3" y="3636275"/>
            <a:ext cx="3689587" cy="24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rfing: get stoked | Photo: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99" y="3657600"/>
            <a:ext cx="3669561" cy="24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4114800" y="4880787"/>
            <a:ext cx="990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19916455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7493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Instabilities at Fermi surface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9521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54819"/>
            <a:ext cx="4325609" cy="257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4953000" y="914400"/>
            <a:ext cx="42594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Charge density wave</a:t>
            </a:r>
            <a:br>
              <a:rPr lang="en-US" sz="3200" dirty="0"/>
            </a:br>
            <a:r>
              <a:rPr lang="en-US" sz="3200" dirty="0"/>
              <a:t>(CDW)</a:t>
            </a:r>
          </a:p>
        </p:txBody>
      </p:sp>
    </p:spTree>
    <p:extLst>
      <p:ext uri="{BB962C8B-B14F-4D97-AF65-F5344CB8AC3E}">
        <p14:creationId xmlns:p14="http://schemas.microsoft.com/office/powerpoint/2010/main" val="10790764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8823"/>
          <a:stretch/>
        </p:blipFill>
        <p:spPr bwMode="auto">
          <a:xfrm>
            <a:off x="533400" y="994229"/>
            <a:ext cx="5010150" cy="289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313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 err="1">
                <a:solidFill>
                  <a:schemeClr val="bg2"/>
                </a:solidFill>
                <a:latin typeface="+mj-lt"/>
              </a:rPr>
              <a:t>Lindhard’s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 functions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A8522-2823-4044-90F0-A655ADCA5364}"/>
              </a:ext>
            </a:extLst>
          </p:cNvPr>
          <p:cNvSpPr/>
          <p:nvPr/>
        </p:nvSpPr>
        <p:spPr>
          <a:xfrm>
            <a:off x="381000" y="99422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c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5334000" y="994229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 1-D – divergence</a:t>
            </a:r>
          </a:p>
          <a:p>
            <a:r>
              <a:rPr lang="en-US" sz="2400" dirty="0"/>
              <a:t>Higher D – no (sphere)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95656-4968-44DC-AD5A-0DD0766EA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871984"/>
            <a:ext cx="2147887" cy="54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62FC0-FA97-4E6E-85B2-2BEC50C4F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462667"/>
            <a:ext cx="1614487" cy="304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052C3-BB26-4700-A9A4-929E1DA2A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4" y="2828207"/>
            <a:ext cx="2586037" cy="6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8699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574797"/>
            <a:ext cx="4521234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313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 err="1">
                <a:solidFill>
                  <a:schemeClr val="bg2"/>
                </a:solidFill>
                <a:latin typeface="+mj-lt"/>
              </a:rPr>
              <a:t>Lindhard’s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 functions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685800" y="4343400"/>
            <a:ext cx="35718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However, even at D &gt; 1</a:t>
            </a:r>
          </a:p>
          <a:p>
            <a:r>
              <a:rPr lang="en-US" sz="2400" dirty="0"/>
              <a:t>CDW can occur in the</a:t>
            </a:r>
            <a:br>
              <a:rPr lang="en-US" sz="2400" dirty="0"/>
            </a:br>
            <a:r>
              <a:rPr lang="en-US" sz="2400" dirty="0"/>
              <a:t>case of nesting:</a:t>
            </a:r>
            <a:br>
              <a:rPr lang="en-US" sz="2400" dirty="0"/>
            </a:br>
            <a:r>
              <a:rPr lang="en-US" sz="2400" dirty="0"/>
              <a:t>shape of fermi surface!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543512-A999-417D-893A-2105E45D1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8823"/>
          <a:stretch/>
        </p:blipFill>
        <p:spPr bwMode="auto">
          <a:xfrm>
            <a:off x="533400" y="994229"/>
            <a:ext cx="5010150" cy="289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68B65E-EDE8-475C-9888-FF11A1C2849E}"/>
              </a:ext>
            </a:extLst>
          </p:cNvPr>
          <p:cNvSpPr/>
          <p:nvPr/>
        </p:nvSpPr>
        <p:spPr>
          <a:xfrm>
            <a:off x="381000" y="99422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c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5334000" y="994229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 1-D – divergence</a:t>
            </a:r>
          </a:p>
          <a:p>
            <a:r>
              <a:rPr lang="en-US" sz="2400" dirty="0"/>
              <a:t>Higher D – no (sphere)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2792D-819F-40D4-B99F-1035D343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71984"/>
            <a:ext cx="2147887" cy="543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E9DF2-2398-4D41-B59A-9DD456639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462667"/>
            <a:ext cx="1614487" cy="304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31F8B-8D52-4F8C-A6C3-397D5AA80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4" y="2828207"/>
            <a:ext cx="2586037" cy="643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085901-3E6D-4202-A461-4C91BF535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154" y="2167830"/>
            <a:ext cx="9144000" cy="222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D3D25-FD18-4154-BDF9-7F293F8D0D95}"/>
              </a:ext>
            </a:extLst>
          </p:cNvPr>
          <p:cNvSpPr txBox="1"/>
          <p:nvPr/>
        </p:nvSpPr>
        <p:spPr>
          <a:xfrm>
            <a:off x="4191000" y="4171890"/>
            <a:ext cx="494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 nesting         2D – no        2D - partial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372FF5-32C3-4603-93CF-89F0EE0B6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612" y="4608195"/>
            <a:ext cx="1333500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C1282F-8BC9-415A-8D2E-FDFFF6E2E4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382" y="931937"/>
            <a:ext cx="1957161" cy="4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6743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574797"/>
            <a:ext cx="4521234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3138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 err="1">
                <a:solidFill>
                  <a:schemeClr val="bg2"/>
                </a:solidFill>
                <a:latin typeface="+mj-lt"/>
              </a:rPr>
              <a:t>Lindhard’s</a:t>
            </a:r>
            <a:r>
              <a:rPr lang="en-US" sz="3600" b="0" dirty="0">
                <a:solidFill>
                  <a:schemeClr val="bg2"/>
                </a:solidFill>
                <a:latin typeface="+mj-lt"/>
              </a:rPr>
              <a:t> functions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685800" y="4343400"/>
            <a:ext cx="35718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However, even at D &gt; 1</a:t>
            </a:r>
          </a:p>
          <a:p>
            <a:r>
              <a:rPr lang="en-US" sz="2400" dirty="0"/>
              <a:t>CDW can occur in the</a:t>
            </a:r>
            <a:br>
              <a:rPr lang="en-US" sz="2400" dirty="0"/>
            </a:br>
            <a:r>
              <a:rPr lang="en-US" sz="2400" dirty="0"/>
              <a:t>case of nesting:</a:t>
            </a:r>
            <a:br>
              <a:rPr lang="en-US" sz="2400" dirty="0"/>
            </a:br>
            <a:r>
              <a:rPr lang="en-US" sz="2400" dirty="0"/>
              <a:t>shape of fermi surface!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543512-A999-417D-893A-2105E45D1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8823"/>
          <a:stretch/>
        </p:blipFill>
        <p:spPr bwMode="auto">
          <a:xfrm>
            <a:off x="533400" y="994229"/>
            <a:ext cx="5010150" cy="289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68B65E-EDE8-475C-9888-FF11A1C2849E}"/>
              </a:ext>
            </a:extLst>
          </p:cNvPr>
          <p:cNvSpPr/>
          <p:nvPr/>
        </p:nvSpPr>
        <p:spPr>
          <a:xfrm>
            <a:off x="381000" y="99422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c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5334000" y="994229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 1-D – divergence</a:t>
            </a:r>
          </a:p>
          <a:p>
            <a:r>
              <a:rPr lang="en-US" sz="2400" dirty="0"/>
              <a:t>Higher D – no (sphere)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2792D-819F-40D4-B99F-1035D343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71984"/>
            <a:ext cx="2147887" cy="543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E9DF2-2398-4D41-B59A-9DD456639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462667"/>
            <a:ext cx="1614487" cy="304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31F8B-8D52-4F8C-A6C3-397D5AA80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524" y="2828207"/>
            <a:ext cx="2586037" cy="643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085901-3E6D-4202-A461-4C91BF535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154" y="2167830"/>
            <a:ext cx="9144000" cy="222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D3D25-FD18-4154-BDF9-7F293F8D0D95}"/>
              </a:ext>
            </a:extLst>
          </p:cNvPr>
          <p:cNvSpPr txBox="1"/>
          <p:nvPr/>
        </p:nvSpPr>
        <p:spPr>
          <a:xfrm>
            <a:off x="4191000" y="4171890"/>
            <a:ext cx="494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 nesting         2D – no        2D - partial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372FF5-32C3-4603-93CF-89F0EE0B6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612" y="4608195"/>
            <a:ext cx="1333500" cy="1476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7E6715-D7A1-46FE-A5DE-CB757ED91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4657684"/>
            <a:ext cx="1440026" cy="1228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4A5A02-E9B9-4671-8FA4-5DFC3EEDC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3991" y="4532728"/>
            <a:ext cx="936934" cy="16273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1B04AD-CBCA-41D7-A137-FD70AC8EA446}"/>
              </a:ext>
            </a:extLst>
          </p:cNvPr>
          <p:cNvSpPr/>
          <p:nvPr/>
        </p:nvSpPr>
        <p:spPr>
          <a:xfrm>
            <a:off x="3866284" y="6428713"/>
            <a:ext cx="550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Gruener</a:t>
            </a:r>
            <a:r>
              <a:rPr lang="en-US" dirty="0"/>
              <a:t>, Density Waves in Solids, 1994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F35E05-A9D0-4C92-8EEF-6A66B2C91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382" y="931937"/>
            <a:ext cx="1957161" cy="444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7CAD4A-0296-4632-9124-A97B70CCCC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5434" y="617096"/>
            <a:ext cx="3742425" cy="1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9853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2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E-P coupling and Kohn anomaly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B41EC-B5A0-4173-98AF-88726EA8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199"/>
            <a:ext cx="3727136" cy="309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4B84CF-7D48-4C9C-8B54-8DC0FD4172C1}"/>
              </a:ext>
            </a:extLst>
          </p:cNvPr>
          <p:cNvSpPr/>
          <p:nvPr/>
        </p:nvSpPr>
        <p:spPr>
          <a:xfrm>
            <a:off x="3866284" y="6457890"/>
            <a:ext cx="550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Gruener</a:t>
            </a:r>
            <a:r>
              <a:rPr lang="en-US" dirty="0"/>
              <a:t>, Density Waves in Solids, 1994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480C-D92B-414A-ACFD-115EF2E5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286125" cy="733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62D44-6B25-493B-B88C-E73BD66D847B}"/>
              </a:ext>
            </a:extLst>
          </p:cNvPr>
          <p:cNvSpPr/>
          <p:nvPr/>
        </p:nvSpPr>
        <p:spPr>
          <a:xfrm>
            <a:off x="168965" y="15716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Electrons ‘dress’ nuclei</a:t>
            </a:r>
          </a:p>
          <a:p>
            <a:r>
              <a:rPr lang="en-US" dirty="0"/>
              <a:t>(like viscous fluid for a solid)</a:t>
            </a:r>
          </a:p>
          <a:p>
            <a:endParaRPr lang="en-US" dirty="0"/>
          </a:p>
          <a:p>
            <a:r>
              <a:rPr lang="en-US" dirty="0"/>
              <a:t>Frozen phonon for 1D</a:t>
            </a:r>
          </a:p>
        </p:txBody>
      </p:sp>
    </p:spTree>
    <p:extLst>
      <p:ext uri="{BB962C8B-B14F-4D97-AF65-F5344CB8AC3E}">
        <p14:creationId xmlns:p14="http://schemas.microsoft.com/office/powerpoint/2010/main" val="621147352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2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E-P coupling and Kohn anomaly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B41EC-B5A0-4173-98AF-88726EA8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199"/>
            <a:ext cx="3727136" cy="309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4B84CF-7D48-4C9C-8B54-8DC0FD4172C1}"/>
              </a:ext>
            </a:extLst>
          </p:cNvPr>
          <p:cNvSpPr/>
          <p:nvPr/>
        </p:nvSpPr>
        <p:spPr>
          <a:xfrm>
            <a:off x="3866284" y="6457890"/>
            <a:ext cx="550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Gruener</a:t>
            </a:r>
            <a:r>
              <a:rPr lang="en-US" dirty="0"/>
              <a:t>, Density Waves in Solids, 1994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480C-D92B-414A-ACFD-115EF2E5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286125" cy="733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62D44-6B25-493B-B88C-E73BD66D847B}"/>
              </a:ext>
            </a:extLst>
          </p:cNvPr>
          <p:cNvSpPr/>
          <p:nvPr/>
        </p:nvSpPr>
        <p:spPr>
          <a:xfrm>
            <a:off x="168965" y="15716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Electrons ‘dress’ nuclei</a:t>
            </a:r>
          </a:p>
          <a:p>
            <a:r>
              <a:rPr lang="en-US" dirty="0"/>
              <a:t>(like viscous fluid for a solid)</a:t>
            </a:r>
          </a:p>
          <a:p>
            <a:endParaRPr lang="en-US" dirty="0"/>
          </a:p>
          <a:p>
            <a:r>
              <a:rPr lang="en-US" dirty="0"/>
              <a:t>Frozen phonon for 1D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68003-9755-4B10-A04B-2F154A47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60" y="956227"/>
            <a:ext cx="49815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2993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2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E-P coupling and Kohn anomaly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B41EC-B5A0-4173-98AF-88726EA8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199"/>
            <a:ext cx="3727136" cy="309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4B84CF-7D48-4C9C-8B54-8DC0FD4172C1}"/>
              </a:ext>
            </a:extLst>
          </p:cNvPr>
          <p:cNvSpPr/>
          <p:nvPr/>
        </p:nvSpPr>
        <p:spPr>
          <a:xfrm>
            <a:off x="3866284" y="6457890"/>
            <a:ext cx="550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Gruener</a:t>
            </a:r>
            <a:r>
              <a:rPr lang="en-US" dirty="0"/>
              <a:t>, Density Waves in Solids, 1994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480C-D92B-414A-ACFD-115EF2E5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286125" cy="733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62D44-6B25-493B-B88C-E73BD66D847B}"/>
              </a:ext>
            </a:extLst>
          </p:cNvPr>
          <p:cNvSpPr/>
          <p:nvPr/>
        </p:nvSpPr>
        <p:spPr>
          <a:xfrm>
            <a:off x="168964" y="1571625"/>
            <a:ext cx="73575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Electrons ‘dress’ nuclei</a:t>
            </a:r>
          </a:p>
          <a:p>
            <a:r>
              <a:rPr lang="en-US" dirty="0"/>
              <a:t>(like viscous fluid for a solid)</a:t>
            </a:r>
          </a:p>
          <a:p>
            <a:endParaRPr lang="en-US" dirty="0"/>
          </a:p>
          <a:p>
            <a:r>
              <a:rPr lang="en-US" dirty="0"/>
              <a:t>Frozen phonon for 1D                                     </a:t>
            </a:r>
          </a:p>
          <a:p>
            <a:r>
              <a:rPr lang="en-US" dirty="0"/>
              <a:t>                                     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68003-9755-4B10-A04B-2F154A47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60" y="956227"/>
            <a:ext cx="49815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10410-EB33-454C-B3BF-DF2065A52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836" y="838200"/>
            <a:ext cx="1448475" cy="19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2160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2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E-P coupling and Kohn anomaly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B41EC-B5A0-4173-98AF-88726EA8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199"/>
            <a:ext cx="3727136" cy="309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4B84CF-7D48-4C9C-8B54-8DC0FD4172C1}"/>
              </a:ext>
            </a:extLst>
          </p:cNvPr>
          <p:cNvSpPr/>
          <p:nvPr/>
        </p:nvSpPr>
        <p:spPr>
          <a:xfrm>
            <a:off x="3866284" y="6457890"/>
            <a:ext cx="550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Gruener</a:t>
            </a:r>
            <a:r>
              <a:rPr lang="en-US" dirty="0"/>
              <a:t>, Density Waves in Solids, 1994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480C-D92B-414A-ACFD-115EF2E5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286125" cy="733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62D44-6B25-493B-B88C-E73BD66D847B}"/>
              </a:ext>
            </a:extLst>
          </p:cNvPr>
          <p:cNvSpPr/>
          <p:nvPr/>
        </p:nvSpPr>
        <p:spPr>
          <a:xfrm>
            <a:off x="168964" y="1571625"/>
            <a:ext cx="73575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Electrons ‘dress’ nuclei</a:t>
            </a:r>
          </a:p>
          <a:p>
            <a:r>
              <a:rPr lang="en-US" dirty="0"/>
              <a:t>(like viscous fluid for a solid)</a:t>
            </a:r>
          </a:p>
          <a:p>
            <a:endParaRPr lang="en-US" dirty="0"/>
          </a:p>
          <a:p>
            <a:r>
              <a:rPr lang="en-US" dirty="0"/>
              <a:t>Frozen phonon for 1D                                     </a:t>
            </a:r>
          </a:p>
          <a:p>
            <a:r>
              <a:rPr lang="en-US" dirty="0"/>
              <a:t>                                     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68003-9755-4B10-A04B-2F154A47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60" y="956227"/>
            <a:ext cx="49815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10410-EB33-454C-B3BF-DF2065A52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836" y="838200"/>
            <a:ext cx="1448475" cy="1976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78D87-D1E5-421C-9B4D-597DB4A66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718" y="3046430"/>
            <a:ext cx="1519454" cy="28794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44543C-2569-4EC6-B356-530214652089}"/>
              </a:ext>
            </a:extLst>
          </p:cNvPr>
          <p:cNvSpPr/>
          <p:nvPr/>
        </p:nvSpPr>
        <p:spPr>
          <a:xfrm>
            <a:off x="6035172" y="3369255"/>
            <a:ext cx="287610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chain of 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1D overlap of dz² orbs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3DF35B-32F8-4CE1-90B2-19F4C8552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460" y="2482899"/>
            <a:ext cx="2757487" cy="3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556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1200D08-EF39-4D41-BD65-A0765B05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661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A simple example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0A681-0FF7-405C-9D68-6C10CA6D92AF}"/>
              </a:ext>
            </a:extLst>
          </p:cNvPr>
          <p:cNvSpPr txBox="1"/>
          <p:nvPr/>
        </p:nvSpPr>
        <p:spPr>
          <a:xfrm>
            <a:off x="304800" y="89433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chain of atoms connected by springs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A45EC6-6A6E-4867-9C9D-9E7E54E02938}"/>
              </a:ext>
            </a:extLst>
          </p:cNvPr>
          <p:cNvGrpSpPr/>
          <p:nvPr/>
        </p:nvGrpSpPr>
        <p:grpSpPr>
          <a:xfrm>
            <a:off x="457200" y="1659990"/>
            <a:ext cx="7391400" cy="277845"/>
            <a:chOff x="457200" y="1659990"/>
            <a:chExt cx="7391400" cy="2778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C4A728-C4F8-42D1-98B9-55C84855A677}"/>
                </a:ext>
              </a:extLst>
            </p:cNvPr>
            <p:cNvSpPr/>
            <p:nvPr/>
          </p:nvSpPr>
          <p:spPr bwMode="auto">
            <a:xfrm>
              <a:off x="457200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F8395B-3106-44AD-8CC0-133219F2CA09}"/>
                </a:ext>
              </a:extLst>
            </p:cNvPr>
            <p:cNvCxnSpPr>
              <a:cxnSpLocks/>
              <a:stCxn id="4" idx="6"/>
            </p:cNvCxnSpPr>
            <p:nvPr/>
          </p:nvCxnSpPr>
          <p:spPr bwMode="auto">
            <a:xfrm>
              <a:off x="72590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F2492A-3E80-4EE8-B8B1-D9112B844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0262" y="180348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B7BC45-5225-4CC2-ADEB-527D634C0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439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19966B-F355-4AC4-9D4B-EBB4E1C6E9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793" y="168955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803F6F-5E3D-4825-9934-0F1DB74D6C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147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315FB8-2C2D-4D20-B579-069714C5D5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500" y="168676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92C98E-C026-4F4E-90A9-FF1A5D67D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2438" y="180348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96DD31-A862-4223-B5DD-D35E3FFBDE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7653" y="180348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FAD459E-E6AB-462A-B137-DEA00259E9CB}"/>
                </a:ext>
              </a:extLst>
            </p:cNvPr>
            <p:cNvSpPr/>
            <p:nvPr/>
          </p:nvSpPr>
          <p:spPr bwMode="auto">
            <a:xfrm>
              <a:off x="1646792" y="1669127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CEA53B-74F7-4DAC-B0F8-49F63AB08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509CDF-6A25-494F-ABE8-B5A3D7D1D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640C648-0B85-497E-9BEF-6A3F4E88EB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89ACEF-3DFE-4754-9398-897E8B45CD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51DF308-5BC1-42C5-9244-89F9BFC650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CEF4A1-3CEE-4D16-B98F-9170E7F9E5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5509C9E-7425-4EA2-87FD-FAFE01E65A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FCABF5-5EBE-4EFE-AC44-CE575B38CE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BB88CE4-AFCC-48B4-9F29-A8834573846E}"/>
                </a:ext>
              </a:extLst>
            </p:cNvPr>
            <p:cNvSpPr/>
            <p:nvPr/>
          </p:nvSpPr>
          <p:spPr bwMode="auto">
            <a:xfrm>
              <a:off x="2836383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A899E92-280B-42E8-B65D-1C64928E5E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0D228D7-BD56-4427-8ECB-8EFA157E3E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179786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DFBEC78-D6BC-49F1-A54F-977F596889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C0FE8E-1B4C-4A98-8AF4-14AA79197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16839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73963E8-768C-412C-860D-885A8F580A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CCF5D04-F1B1-4DCA-83D3-AA3C72E284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168114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1772F7A-B41E-40A9-8CBE-6B461DA3C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179786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CFF56C-DD7B-474A-B0C5-1BA1F2D2613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179786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58D34B-61AF-4006-B75D-8F60BEC267CE}"/>
                </a:ext>
              </a:extLst>
            </p:cNvPr>
            <p:cNvSpPr/>
            <p:nvPr/>
          </p:nvSpPr>
          <p:spPr bwMode="auto">
            <a:xfrm>
              <a:off x="4025975" y="1663515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C984A22-46D3-46D9-A930-A4C9AF1C3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AB0164-21FF-4899-901C-DFD9E052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1799956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1A84C6-40C1-415E-812D-875AB22CBC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577B0D-DD71-4DB9-96B5-7CD56E5FB7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1686034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CBA4DB-776A-445F-80BD-61E811F3A6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E406922-5187-43EE-99B6-088F5D9323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1683235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27116E-AE91-4E51-9194-2BB30A3FFB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1799956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6B9FF5-57D7-4D5A-BCE1-A1CC8B8421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1799956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B7633DB-5832-421E-B57F-F47D24ABC588}"/>
                </a:ext>
              </a:extLst>
            </p:cNvPr>
            <p:cNvSpPr/>
            <p:nvPr/>
          </p:nvSpPr>
          <p:spPr bwMode="auto">
            <a:xfrm>
              <a:off x="5200709" y="1665602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54F269A-0D29-4BAF-9EF0-3F8C74F3A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39D62F-032F-431F-9536-7C85F845E5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9C0A95E-B908-41D5-8EEF-19341148BE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474FA3-AB00-49DC-A0A5-EC30D4DD4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0C06A3B-30FF-4E61-BA13-84AB2F03E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79B528-FC6F-4E05-86E3-A31942A4DF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3FA34F-2C62-4624-96B9-7827CC4753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C725E7-F529-45C2-8F13-C4E59A5E8F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6EFE69C-D7FF-4820-9ADB-6A1D3B4CD020}"/>
                </a:ext>
              </a:extLst>
            </p:cNvPr>
            <p:cNvSpPr/>
            <p:nvPr/>
          </p:nvSpPr>
          <p:spPr bwMode="auto">
            <a:xfrm>
              <a:off x="6390300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14AE81-16EA-43C3-BCB2-BBAE66990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5743E8-CC00-4792-A95D-BC07D52E8D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179434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3F79D15-1A4A-4547-9D49-79EB21C95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7D798B-8005-44CF-920E-CF064090F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16804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DB25B0-EC81-4EA7-9FFE-9D01DF8EE9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8658C74-EC74-4841-8441-2E0886447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167762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9DCC208-DF6B-4732-856A-97FAACB9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179434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C95A92-822D-4B4E-9B7C-63876F8B01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179434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08A14B6-930C-4CF8-98C4-33AD48B9CFD8}"/>
                </a:ext>
              </a:extLst>
            </p:cNvPr>
            <p:cNvSpPr/>
            <p:nvPr/>
          </p:nvSpPr>
          <p:spPr bwMode="auto">
            <a:xfrm>
              <a:off x="7579892" y="1659990"/>
              <a:ext cx="268708" cy="2687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4DF659F-395D-4E1D-869C-A72DE2C7DCB9}"/>
              </a:ext>
            </a:extLst>
          </p:cNvPr>
          <p:cNvSpPr/>
          <p:nvPr/>
        </p:nvSpPr>
        <p:spPr bwMode="auto">
          <a:xfrm>
            <a:off x="457200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42DB26-8E19-4623-AEE2-405BCA0C50EE}"/>
              </a:ext>
            </a:extLst>
          </p:cNvPr>
          <p:cNvCxnSpPr>
            <a:cxnSpLocks/>
            <a:stCxn id="137" idx="6"/>
          </p:cNvCxnSpPr>
          <p:nvPr/>
        </p:nvCxnSpPr>
        <p:spPr bwMode="auto">
          <a:xfrm>
            <a:off x="72590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A78F57C-C38D-4834-A1F7-1353645A1B21}"/>
              </a:ext>
            </a:extLst>
          </p:cNvPr>
          <p:cNvCxnSpPr>
            <a:cxnSpLocks/>
          </p:cNvCxnSpPr>
          <p:nvPr/>
        </p:nvCxnSpPr>
        <p:spPr bwMode="auto">
          <a:xfrm>
            <a:off x="860262" y="2989846"/>
            <a:ext cx="67177" cy="11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1F5013C-E1CD-44CB-AE68-5F0C58FBCE2E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39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D13E585-D32B-453D-AB77-E4CCA2A62617}"/>
              </a:ext>
            </a:extLst>
          </p:cNvPr>
          <p:cNvCxnSpPr>
            <a:cxnSpLocks/>
          </p:cNvCxnSpPr>
          <p:nvPr/>
        </p:nvCxnSpPr>
        <p:spPr bwMode="auto">
          <a:xfrm>
            <a:off x="1061793" y="2875924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58979B-F1D4-419A-A30B-23904AFB53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6147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69087D9-99A8-4FBB-9949-55C22E3D420A}"/>
              </a:ext>
            </a:extLst>
          </p:cNvPr>
          <p:cNvCxnSpPr>
            <a:cxnSpLocks/>
          </p:cNvCxnSpPr>
          <p:nvPr/>
        </p:nvCxnSpPr>
        <p:spPr bwMode="auto">
          <a:xfrm>
            <a:off x="1330500" y="2873125"/>
            <a:ext cx="134354" cy="22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4932F2-85F2-45A2-848B-2099AEF1291C}"/>
              </a:ext>
            </a:extLst>
          </p:cNvPr>
          <p:cNvCxnSpPr>
            <a:cxnSpLocks/>
          </p:cNvCxnSpPr>
          <p:nvPr/>
        </p:nvCxnSpPr>
        <p:spPr bwMode="auto">
          <a:xfrm>
            <a:off x="1512438" y="2989846"/>
            <a:ext cx="1343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8F382F9-A8DD-45C3-9354-CD09D7FC285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67653" y="2989846"/>
            <a:ext cx="44785" cy="10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69DDEF4A-C250-43F7-B1BD-494FF1CC8151}"/>
              </a:ext>
            </a:extLst>
          </p:cNvPr>
          <p:cNvSpPr/>
          <p:nvPr/>
        </p:nvSpPr>
        <p:spPr bwMode="auto">
          <a:xfrm>
            <a:off x="1646792" y="285549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1FAB924-7AFE-4A7B-8705-B0A0342F837B}"/>
              </a:ext>
            </a:extLst>
          </p:cNvPr>
          <p:cNvGrpSpPr/>
          <p:nvPr/>
        </p:nvGrpSpPr>
        <p:grpSpPr>
          <a:xfrm>
            <a:off x="1888129" y="2867512"/>
            <a:ext cx="855071" cy="268708"/>
            <a:chOff x="1915500" y="2867512"/>
            <a:chExt cx="920884" cy="228684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F495169-7F76-4146-A22A-3827F732B1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550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CA79AE-AE44-48F4-9240-3EEEFCB8CC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853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876E0A-E6B1-4098-B63A-3BAC59E9558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17030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2E9E2BA-C9AC-4E9E-9DD1-2E4849542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1384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439348-88C9-4BA2-A1E5-B0363CBB1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85738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85A15D-81CC-4BBC-A81F-07536B343F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0092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22391E8-1D17-4FC8-AD17-AA8384665A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2030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88A260-0A5D-448F-813A-386A057D77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57245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263C490B-4ED6-471C-B20D-8864041041AC}"/>
              </a:ext>
            </a:extLst>
          </p:cNvPr>
          <p:cNvSpPr/>
          <p:nvPr/>
        </p:nvSpPr>
        <p:spPr bwMode="auto">
          <a:xfrm>
            <a:off x="2743200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E125457-5B5A-4193-8E79-B13EBFD9AE52}"/>
              </a:ext>
            </a:extLst>
          </p:cNvPr>
          <p:cNvGrpSpPr/>
          <p:nvPr/>
        </p:nvGrpSpPr>
        <p:grpSpPr>
          <a:xfrm>
            <a:off x="2952578" y="2867511"/>
            <a:ext cx="1327247" cy="256687"/>
            <a:chOff x="3105091" y="2867512"/>
            <a:chExt cx="920884" cy="228684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0CD2F03-18ED-470D-9937-4A804510E8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509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CA6C73A-990E-43CC-A0DA-C926CCD64D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39445" y="2984234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CA2058A-3086-4334-BD71-02F1928BAF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6622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A1CEEC2-D781-4317-AC31-869AA13BEF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0976" y="28703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D146E0-D6AD-4356-80AD-7452FB5549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75330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FB037E9-EB27-4E70-8546-63783794DC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9684" y="2867512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566EF41-D7B5-467D-96BC-5A895E3703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1621" y="2984234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5CE333F-5505-47D8-960C-2C1D1701FF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46837" y="2984234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BAF79A32-682A-457F-AFAE-55119000C5D9}"/>
              </a:ext>
            </a:extLst>
          </p:cNvPr>
          <p:cNvSpPr/>
          <p:nvPr/>
        </p:nvSpPr>
        <p:spPr bwMode="auto">
          <a:xfrm>
            <a:off x="4294683" y="2849880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7B3A9C4-6B75-47AB-8D5B-C8361A1512DE}"/>
              </a:ext>
            </a:extLst>
          </p:cNvPr>
          <p:cNvGrpSpPr/>
          <p:nvPr/>
        </p:nvGrpSpPr>
        <p:grpSpPr>
          <a:xfrm>
            <a:off x="4583880" y="2869600"/>
            <a:ext cx="411341" cy="228683"/>
            <a:chOff x="4279825" y="2869600"/>
            <a:chExt cx="920884" cy="228683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614D3DC-ABDF-4E47-A075-188541B57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982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7293937-9691-4773-921D-A2F07473A2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4179" y="2986321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1A819E9-170D-4A3A-8068-342040A014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1356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AF39630-E63F-41DD-A4EB-B10CA13DFE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5710" y="2872399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88CEACE-3AC9-4263-A41D-9E50EE2476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0064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1B407AA-7C80-4414-B668-48E8962BC4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4417" y="2869600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AD7D439-C372-4827-A317-F14A5E692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6355" y="2986321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14D4ED-EA44-43A4-B81C-BD0BBB2B22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570" y="2986321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52F659B7-ECA4-4910-AD5A-97337A501F89}"/>
              </a:ext>
            </a:extLst>
          </p:cNvPr>
          <p:cNvSpPr/>
          <p:nvPr/>
        </p:nvSpPr>
        <p:spPr bwMode="auto">
          <a:xfrm>
            <a:off x="4989092" y="2851967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C6C47CE-E316-49BC-ACE6-5D3668241215}"/>
              </a:ext>
            </a:extLst>
          </p:cNvPr>
          <p:cNvGrpSpPr/>
          <p:nvPr/>
        </p:nvGrpSpPr>
        <p:grpSpPr>
          <a:xfrm>
            <a:off x="5257800" y="2863987"/>
            <a:ext cx="1072892" cy="228684"/>
            <a:chOff x="5469417" y="2863987"/>
            <a:chExt cx="920884" cy="228684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715EE03-90E1-49AE-9877-B7F8D3C6D6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941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C089FD-1BBE-43AE-8C59-3CF22325FE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3770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7D5AB06-9831-4DDA-8892-F4D9BC568D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70947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4EC8A41-0918-45BD-BABD-DDB5245F18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05301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654E820-9109-4232-8E50-940E328D83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9655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71FD108-B0DA-41A7-81FC-0F79120A1B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74009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8809FD-29B3-40FE-9FDE-8F1878AF58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5947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821D66A-4641-43A0-A1BB-2E805306DC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11162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619F74AD-7B63-4FA5-BD4F-B98CE40AADE9}"/>
              </a:ext>
            </a:extLst>
          </p:cNvPr>
          <p:cNvSpPr/>
          <p:nvPr/>
        </p:nvSpPr>
        <p:spPr bwMode="auto">
          <a:xfrm>
            <a:off x="6330692" y="2854512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18C56CF-B4E4-4EDE-99A2-11430A723589}"/>
              </a:ext>
            </a:extLst>
          </p:cNvPr>
          <p:cNvGrpSpPr/>
          <p:nvPr/>
        </p:nvGrpSpPr>
        <p:grpSpPr>
          <a:xfrm>
            <a:off x="6574230" y="2863987"/>
            <a:ext cx="1015290" cy="228684"/>
            <a:chOff x="6659008" y="2863987"/>
            <a:chExt cx="920884" cy="228684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189C46A-8C8C-446F-88B1-1F8E7E1DD9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900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6316A1A-8E06-4581-92DD-A500D41C88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93362" y="2980709"/>
              <a:ext cx="67177" cy="111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C9FB0C0-80FE-4FF3-A99B-112B68ABB28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0539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15A360F-DDAF-4AA9-A092-6A116F1F5C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4893" y="28667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914B6BD-FB6E-4F80-BEA6-8E4D184550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9247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4D9A4FD-5046-467E-A658-261383A594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01" y="2863987"/>
              <a:ext cx="134354" cy="2258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2FDF463-561A-4396-A098-E9C138DB70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5538" y="2980709"/>
              <a:ext cx="13435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7A9DF95-F3AC-4994-B7B7-735538CF73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0754" y="2980709"/>
              <a:ext cx="44785" cy="1091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F8565251-77E6-42F4-BEDF-040F324836E7}"/>
              </a:ext>
            </a:extLst>
          </p:cNvPr>
          <p:cNvSpPr/>
          <p:nvPr/>
        </p:nvSpPr>
        <p:spPr bwMode="auto">
          <a:xfrm>
            <a:off x="7579892" y="2846355"/>
            <a:ext cx="268708" cy="268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D36893-9BEE-463D-8F3B-8F286D8149D0}"/>
              </a:ext>
            </a:extLst>
          </p:cNvPr>
          <p:cNvSpPr txBox="1"/>
          <p:nvPr/>
        </p:nvSpPr>
        <p:spPr>
          <a:xfrm>
            <a:off x="304800" y="21118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 movements around equilibrium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8BBEDA0-5D1C-439B-8A24-9BD7CC059977}"/>
              </a:ext>
            </a:extLst>
          </p:cNvPr>
          <p:cNvCxnSpPr/>
          <p:nvPr/>
        </p:nvCxnSpPr>
        <p:spPr bwMode="auto">
          <a:xfrm>
            <a:off x="1828800" y="1524000"/>
            <a:ext cx="1064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4288" y="3276600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93CE823-B339-4420-9B43-87BB71C7B1D6}"/>
              </a:ext>
            </a:extLst>
          </p:cNvPr>
          <p:cNvCxnSpPr>
            <a:cxnSpLocks/>
          </p:cNvCxnSpPr>
          <p:nvPr/>
        </p:nvCxnSpPr>
        <p:spPr bwMode="auto">
          <a:xfrm>
            <a:off x="5112750" y="3276600"/>
            <a:ext cx="2807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7C993D38-518A-40A0-85FF-78B5E40266E9}"/>
              </a:ext>
            </a:extLst>
          </p:cNvPr>
          <p:cNvSpPr txBox="1"/>
          <p:nvPr/>
        </p:nvSpPr>
        <p:spPr>
          <a:xfrm>
            <a:off x="2209800" y="1402080"/>
            <a:ext cx="327334" cy="2743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DEA4BF2-E810-452B-8609-CBC567A9D867}"/>
              </a:ext>
            </a:extLst>
          </p:cNvPr>
          <p:cNvSpPr txBox="1"/>
          <p:nvPr/>
        </p:nvSpPr>
        <p:spPr>
          <a:xfrm>
            <a:off x="4146032" y="320040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EC077E1-20E6-4745-AF3E-F4FA76AF9B87}"/>
              </a:ext>
            </a:extLst>
          </p:cNvPr>
          <p:cNvSpPr txBox="1"/>
          <p:nvPr/>
        </p:nvSpPr>
        <p:spPr>
          <a:xfrm>
            <a:off x="2750277" y="3203617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n-1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DCEB1F5-24FC-4BB0-8DC2-7796E8A65153}"/>
              </a:ext>
            </a:extLst>
          </p:cNvPr>
          <p:cNvSpPr txBox="1"/>
          <p:nvPr/>
        </p:nvSpPr>
        <p:spPr>
          <a:xfrm>
            <a:off x="5036107" y="320547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n+1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30917F6-8F62-446C-80E5-7A20B5C3F41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43997" y="3290454"/>
            <a:ext cx="253479" cy="1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0904"/>
            <a:ext cx="1052567" cy="4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290540" cy="4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58967"/>
      </p:ext>
    </p:extLst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2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E-P coupling and Kohn anomaly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B41EC-B5A0-4173-98AF-88726EA8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199"/>
            <a:ext cx="3727136" cy="3093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4B84CF-7D48-4C9C-8B54-8DC0FD4172C1}"/>
              </a:ext>
            </a:extLst>
          </p:cNvPr>
          <p:cNvSpPr/>
          <p:nvPr/>
        </p:nvSpPr>
        <p:spPr>
          <a:xfrm>
            <a:off x="3866284" y="6457890"/>
            <a:ext cx="550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Gruener</a:t>
            </a:r>
            <a:r>
              <a:rPr lang="en-US" dirty="0"/>
              <a:t>, Density Waves in Solids, 1994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480C-D92B-414A-ACFD-115EF2E5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3286125" cy="733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062D44-6B25-493B-B88C-E73BD66D847B}"/>
              </a:ext>
            </a:extLst>
          </p:cNvPr>
          <p:cNvSpPr/>
          <p:nvPr/>
        </p:nvSpPr>
        <p:spPr>
          <a:xfrm>
            <a:off x="168964" y="1571625"/>
            <a:ext cx="7357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Electrons ‘dress’ nuclei</a:t>
            </a:r>
          </a:p>
          <a:p>
            <a:r>
              <a:rPr lang="en-US" dirty="0"/>
              <a:t>(like viscous fluid for a solid)</a:t>
            </a:r>
          </a:p>
          <a:p>
            <a:endParaRPr lang="en-US" dirty="0"/>
          </a:p>
          <a:p>
            <a:r>
              <a:rPr lang="en-US" dirty="0"/>
              <a:t>Frozen phonon for 1D                                     </a:t>
            </a:r>
          </a:p>
          <a:p>
            <a:r>
              <a:rPr lang="en-US" dirty="0"/>
              <a:t>                                                                 </a:t>
            </a:r>
          </a:p>
          <a:p>
            <a:r>
              <a:rPr lang="en-US" dirty="0"/>
              <a:t>                                                                Comes et al., 1975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68003-9755-4B10-A04B-2F154A47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60" y="956227"/>
            <a:ext cx="49815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B10410-EB33-454C-B3BF-DF2065A52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836" y="838200"/>
            <a:ext cx="1448475" cy="1976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CA6A4-518C-41A5-AA57-650590256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581400"/>
            <a:ext cx="2446293" cy="2456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3695C1-BE6A-4B18-B521-7F5643F0E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700" y="3573946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9344"/>
      </p:ext>
    </p:extLst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7620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Soft-mode transition in SrTiO</a:t>
            </a:r>
            <a:r>
              <a:rPr lang="en-US" sz="3200" baseline="-25000" dirty="0">
                <a:solidFill>
                  <a:schemeClr val="accent5"/>
                </a:solidFill>
              </a:rPr>
              <a:t>3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Kohn anomalies</a:t>
            </a:r>
          </a:p>
          <a:p>
            <a:pPr marL="971550" lvl="1" indent="-514350">
              <a:buAutoNum type="alphaLcParenR"/>
            </a:pPr>
            <a:r>
              <a:rPr lang="en-US" sz="3200" dirty="0"/>
              <a:t>Phonons in superconductors</a:t>
            </a:r>
          </a:p>
          <a:p>
            <a:pPr marL="971550" lvl="1" indent="-514350">
              <a:buAutoNum type="alphaLcParenR"/>
            </a:pPr>
            <a:r>
              <a:rPr lang="en-US" sz="3200" dirty="0">
                <a:solidFill>
                  <a:schemeClr val="accent5"/>
                </a:solidFill>
              </a:rPr>
              <a:t>Phonons in quantum magnets</a:t>
            </a:r>
            <a:endParaRPr lang="en-US" sz="35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199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77760892"/>
      </p:ext>
    </p:extLst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4783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Superconductivity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228600" y="838200"/>
            <a:ext cx="867416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Kammerling-Onnes</a:t>
            </a:r>
            <a:r>
              <a:rPr lang="en-US" sz="3200" dirty="0"/>
              <a:t> 1911</a:t>
            </a:r>
          </a:p>
          <a:p>
            <a:endParaRPr lang="en-US" sz="3200" dirty="0"/>
          </a:p>
          <a:p>
            <a:r>
              <a:rPr lang="en-US" sz="3200" dirty="0"/>
              <a:t>							Unique He</a:t>
            </a:r>
            <a:br>
              <a:rPr lang="en-US" sz="3200" dirty="0"/>
            </a:br>
            <a:r>
              <a:rPr lang="en-US" sz="3200" dirty="0"/>
              <a:t>							</a:t>
            </a:r>
            <a:r>
              <a:rPr lang="en-US" sz="3200" dirty="0" err="1"/>
              <a:t>Liquifier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							</a:t>
            </a:r>
          </a:p>
        </p:txBody>
      </p:sp>
      <p:pic>
        <p:nvPicPr>
          <p:cNvPr id="1026" name="Picture 2" descr="https://alchetron.com/cdn/heike-kamerlingh-onnes-d3386fb8-499f-42da-8d5a-5572554840d-resize-750.gif">
            <a:extLst>
              <a:ext uri="{FF2B5EF4-FFF2-40B4-BE49-F238E27FC236}">
                <a16:creationId xmlns:a16="http://schemas.microsoft.com/office/drawing/2014/main" id="{0438BE46-5238-4E89-977C-8F70B4A9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4" y="1516092"/>
            <a:ext cx="6460435" cy="43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97295"/>
      </p:ext>
    </p:extLst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7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Superconductivity – BCS theory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152400" y="838200"/>
            <a:ext cx="8922635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Phonon couples the two electrons into a pair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http://hyperphysics.phy-astr.gsu.edu/hbase/Solids/imgsol/bcs10.png">
            <a:extLst>
              <a:ext uri="{FF2B5EF4-FFF2-40B4-BE49-F238E27FC236}">
                <a16:creationId xmlns:a16="http://schemas.microsoft.com/office/drawing/2014/main" id="{8072CA04-21F9-4B59-8B46-27518D78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527313"/>
            <a:ext cx="1619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AC7D7-296D-4212-8559-D6918522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7313"/>
            <a:ext cx="3886200" cy="10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0610"/>
      </p:ext>
    </p:extLst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7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Superconductivity – BCS theory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152400" y="838200"/>
            <a:ext cx="8922635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Phonon couples the two electrons into a pair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http://hyperphysics.phy-astr.gsu.edu/hbase/Solids/imgsol/bcs10.png">
            <a:extLst>
              <a:ext uri="{FF2B5EF4-FFF2-40B4-BE49-F238E27FC236}">
                <a16:creationId xmlns:a16="http://schemas.microsoft.com/office/drawing/2014/main" id="{8072CA04-21F9-4B59-8B46-27518D78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527313"/>
            <a:ext cx="1619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AC7D7-296D-4212-8559-D6918522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7313"/>
            <a:ext cx="3886200" cy="1028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41FAB-C7F2-41FE-A19D-159880064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5" y="3233396"/>
            <a:ext cx="3207123" cy="391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D107CE-9595-40F2-AB7D-CEA5CC0D478F}"/>
              </a:ext>
            </a:extLst>
          </p:cNvPr>
          <p:cNvSpPr/>
          <p:nvPr/>
        </p:nvSpPr>
        <p:spPr>
          <a:xfrm>
            <a:off x="-793962" y="28447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              Debye frequency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4BE016-CC69-482D-BB0D-C4262C772417}"/>
              </a:ext>
            </a:extLst>
          </p:cNvPr>
          <p:cNvSpPr/>
          <p:nvPr/>
        </p:nvSpPr>
        <p:spPr>
          <a:xfrm>
            <a:off x="2863638" y="2861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DOS</a:t>
            </a:r>
          </a:p>
          <a:p>
            <a:endParaRPr lang="en-US" dirty="0"/>
          </a:p>
          <a:p>
            <a:r>
              <a:rPr lang="en-US" dirty="0"/>
              <a:t>      e-e attraction</a:t>
            </a:r>
          </a:p>
        </p:txBody>
      </p:sp>
    </p:spTree>
    <p:extLst>
      <p:ext uri="{BB962C8B-B14F-4D97-AF65-F5344CB8AC3E}">
        <p14:creationId xmlns:p14="http://schemas.microsoft.com/office/powerpoint/2010/main" val="1799182749"/>
      </p:ext>
    </p:extLst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7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Superconductivity – BCS theory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152400" y="838200"/>
            <a:ext cx="9082102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Phonon couples the two electrons into a pair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</a:t>
            </a:r>
            <a:r>
              <a:rPr lang="en-US" sz="3200" baseline="-25000" dirty="0"/>
              <a:t>C</a:t>
            </a:r>
            <a:r>
              <a:rPr lang="en-US" sz="3200" dirty="0"/>
              <a:t> related to the phonons: McMillan’s formula</a:t>
            </a:r>
          </a:p>
        </p:txBody>
      </p:sp>
      <p:pic>
        <p:nvPicPr>
          <p:cNvPr id="2050" name="Picture 2" descr="http://hyperphysics.phy-astr.gsu.edu/hbase/Solids/imgsol/bcs10.png">
            <a:extLst>
              <a:ext uri="{FF2B5EF4-FFF2-40B4-BE49-F238E27FC236}">
                <a16:creationId xmlns:a16="http://schemas.microsoft.com/office/drawing/2014/main" id="{8072CA04-21F9-4B59-8B46-27518D78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527313"/>
            <a:ext cx="1619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AC7D7-296D-4212-8559-D6918522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7313"/>
            <a:ext cx="3886200" cy="1028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69236-CAB8-436F-BC20-5E1CB854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984884"/>
            <a:ext cx="2743200" cy="3122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6711"/>
            <a:ext cx="5605490" cy="10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09C4FD-6169-43FF-B299-A9310C4E2698}"/>
              </a:ext>
            </a:extLst>
          </p:cNvPr>
          <p:cNvSpPr/>
          <p:nvPr/>
        </p:nvSpPr>
        <p:spPr>
          <a:xfrm>
            <a:off x="-762000" y="5943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              Debye frequency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465A-D1B9-47B2-9556-52BEFAADC32B}"/>
              </a:ext>
            </a:extLst>
          </p:cNvPr>
          <p:cNvSpPr/>
          <p:nvPr/>
        </p:nvSpPr>
        <p:spPr>
          <a:xfrm>
            <a:off x="2895600" y="59604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e-</a:t>
            </a:r>
            <a:r>
              <a:rPr lang="en-US" dirty="0" err="1"/>
              <a:t>ph</a:t>
            </a:r>
            <a:r>
              <a:rPr lang="en-US" dirty="0"/>
              <a:t> interaction </a:t>
            </a:r>
            <a:br>
              <a:rPr lang="en-US" dirty="0"/>
            </a:br>
            <a:r>
              <a:rPr lang="en-US" dirty="0"/>
              <a:t>        coulomb repulsion</a:t>
            </a:r>
          </a:p>
        </p:txBody>
      </p:sp>
    </p:spTree>
    <p:extLst>
      <p:ext uri="{BB962C8B-B14F-4D97-AF65-F5344CB8AC3E}">
        <p14:creationId xmlns:p14="http://schemas.microsoft.com/office/powerpoint/2010/main" val="1745016919"/>
      </p:ext>
    </p:extLst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817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Superconductivity – BCS theory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519A9-8996-456B-BC20-C1E83BF0BC41}"/>
              </a:ext>
            </a:extLst>
          </p:cNvPr>
          <p:cNvSpPr/>
          <p:nvPr/>
        </p:nvSpPr>
        <p:spPr>
          <a:xfrm>
            <a:off x="152400" y="838200"/>
            <a:ext cx="9082102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Phonon couples the two electrons into a pair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</a:t>
            </a:r>
            <a:r>
              <a:rPr lang="en-US" sz="3200" baseline="-25000" dirty="0"/>
              <a:t>C</a:t>
            </a:r>
            <a:r>
              <a:rPr lang="en-US" sz="3200" dirty="0"/>
              <a:t> related to the phonons: McMillan’s formula</a:t>
            </a:r>
          </a:p>
        </p:txBody>
      </p:sp>
      <p:pic>
        <p:nvPicPr>
          <p:cNvPr id="2050" name="Picture 2" descr="http://hyperphysics.phy-astr.gsu.edu/hbase/Solids/imgsol/bcs10.png">
            <a:extLst>
              <a:ext uri="{FF2B5EF4-FFF2-40B4-BE49-F238E27FC236}">
                <a16:creationId xmlns:a16="http://schemas.microsoft.com/office/drawing/2014/main" id="{8072CA04-21F9-4B59-8B46-27518D78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527313"/>
            <a:ext cx="1619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AC7D7-296D-4212-8559-D6918522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7313"/>
            <a:ext cx="3886200" cy="1028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69236-CAB8-436F-BC20-5E1CB854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168" y="5736955"/>
            <a:ext cx="2743200" cy="3122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6711"/>
            <a:ext cx="5605490" cy="10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09C4FD-6169-43FF-B299-A9310C4E2698}"/>
              </a:ext>
            </a:extLst>
          </p:cNvPr>
          <p:cNvSpPr/>
          <p:nvPr/>
        </p:nvSpPr>
        <p:spPr>
          <a:xfrm>
            <a:off x="-762000" y="5943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              Debye frequency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465A-D1B9-47B2-9556-52BEFAADC32B}"/>
              </a:ext>
            </a:extLst>
          </p:cNvPr>
          <p:cNvSpPr/>
          <p:nvPr/>
        </p:nvSpPr>
        <p:spPr>
          <a:xfrm>
            <a:off x="2895600" y="59604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e-</a:t>
            </a:r>
            <a:r>
              <a:rPr lang="en-US" dirty="0" err="1"/>
              <a:t>ph</a:t>
            </a:r>
            <a:r>
              <a:rPr lang="en-US" dirty="0"/>
              <a:t> interaction </a:t>
            </a:r>
            <a:br>
              <a:rPr lang="en-US" dirty="0"/>
            </a:br>
            <a:r>
              <a:rPr lang="en-US" dirty="0"/>
              <a:t>        coulomb repulsion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92CE74B-C5C4-48AF-B33B-BC3D4A942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8546" b="1"/>
          <a:stretch/>
        </p:blipFill>
        <p:spPr bwMode="auto">
          <a:xfrm>
            <a:off x="1828800" y="6343710"/>
            <a:ext cx="423625" cy="51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6C087F-23DC-45A5-9C4E-4A2E8D58B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05" y="6540699"/>
            <a:ext cx="303454" cy="25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0DC01-AD45-43BF-818D-118F62273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39" y="6445506"/>
            <a:ext cx="276225" cy="3143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0504C8-ABD6-4273-A5C7-CD16CF8BBC20}"/>
              </a:ext>
            </a:extLst>
          </p:cNvPr>
          <p:cNvSpPr/>
          <p:nvPr/>
        </p:nvSpPr>
        <p:spPr>
          <a:xfrm>
            <a:off x="577039" y="6440957"/>
            <a:ext cx="42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7E372F-CEB5-4DD3-96EE-9CEC4E8536C1}"/>
              </a:ext>
            </a:extLst>
          </p:cNvPr>
          <p:cNvSpPr/>
          <p:nvPr/>
        </p:nvSpPr>
        <p:spPr>
          <a:xfrm>
            <a:off x="1352467" y="6457890"/>
            <a:ext cx="42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662967870"/>
      </p:ext>
    </p:extLst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3727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Isotope effect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F95D9-B9E5-4DB4-9E8A-E3B0D30C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6092354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343A0C-4231-43E7-AE93-731B54CDAE73}"/>
              </a:ext>
            </a:extLst>
          </p:cNvPr>
          <p:cNvSpPr/>
          <p:nvPr/>
        </p:nvSpPr>
        <p:spPr>
          <a:xfrm>
            <a:off x="6244754" y="152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Drozdov</a:t>
            </a:r>
            <a:r>
              <a:rPr lang="en-US" dirty="0"/>
              <a:t> et al., 2015</a:t>
            </a:r>
          </a:p>
          <a:p>
            <a:r>
              <a:rPr lang="en-US" dirty="0" err="1"/>
              <a:t>Szczęśniak</a:t>
            </a:r>
            <a:r>
              <a:rPr lang="en-US" dirty="0"/>
              <a:t> et al.,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19840"/>
      </p:ext>
    </p:extLst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3727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Isotope effect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F95D9-B9E5-4DB4-9E8A-E3B0D30C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6092354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343A0C-4231-43E7-AE93-731B54CDAE73}"/>
              </a:ext>
            </a:extLst>
          </p:cNvPr>
          <p:cNvSpPr/>
          <p:nvPr/>
        </p:nvSpPr>
        <p:spPr>
          <a:xfrm>
            <a:off x="6244754" y="152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Drozdov</a:t>
            </a:r>
            <a:r>
              <a:rPr lang="en-US" dirty="0"/>
              <a:t> et al., 2015</a:t>
            </a:r>
          </a:p>
          <a:p>
            <a:r>
              <a:rPr lang="en-US" dirty="0" err="1"/>
              <a:t>Szczęśniak</a:t>
            </a:r>
            <a:r>
              <a:rPr lang="en-US" dirty="0"/>
              <a:t> et al., 2018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BF786C-9094-45F9-AD2F-523410D62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02" y="2743200"/>
            <a:ext cx="5118298" cy="3920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E6C1F8-2A53-4E30-AEEA-D6CA7EAFEDC2}"/>
              </a:ext>
            </a:extLst>
          </p:cNvPr>
          <p:cNvSpPr/>
          <p:nvPr/>
        </p:nvSpPr>
        <p:spPr>
          <a:xfrm>
            <a:off x="152400" y="5867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See Physics Today (2016)</a:t>
            </a:r>
          </a:p>
          <a:p>
            <a:endParaRPr lang="en-US" dirty="0"/>
          </a:p>
          <a:p>
            <a:r>
              <a:rPr lang="en-US" dirty="0"/>
              <a:t>DOI:10.1063/PT.3.3220</a:t>
            </a:r>
          </a:p>
        </p:txBody>
      </p:sp>
    </p:spTree>
    <p:extLst>
      <p:ext uri="{BB962C8B-B14F-4D97-AF65-F5344CB8AC3E}">
        <p14:creationId xmlns:p14="http://schemas.microsoft.com/office/powerpoint/2010/main" val="738605662"/>
      </p:ext>
    </p:extLst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1A7AD63F-B4FE-4038-BB24-D1C9A84D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77"/>
            <a:ext cx="5181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bg2"/>
                </a:solidFill>
                <a:latin typeface="+mj-lt"/>
              </a:rPr>
              <a:t>Room temperature?</a:t>
            </a:r>
            <a:endParaRPr lang="en-US" sz="3600" baseline="-25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A080E-0B82-4B31-9436-B991621C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26" y="742950"/>
            <a:ext cx="4152900" cy="537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EB266F-0A9F-4B14-B25A-9D1FB133DA0D}"/>
              </a:ext>
            </a:extLst>
          </p:cNvPr>
          <p:cNvSpPr/>
          <p:nvPr/>
        </p:nvSpPr>
        <p:spPr>
          <a:xfrm>
            <a:off x="5867400" y="4343400"/>
            <a:ext cx="1048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LaH</a:t>
            </a:r>
            <a:r>
              <a:rPr lang="en-US" baseline="-25000" dirty="0"/>
              <a:t>10±x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C00BD-525F-4934-BCA0-5AF2698458C9}"/>
              </a:ext>
            </a:extLst>
          </p:cNvPr>
          <p:cNvSpPr/>
          <p:nvPr/>
        </p:nvSpPr>
        <p:spPr>
          <a:xfrm>
            <a:off x="152400" y="1219200"/>
            <a:ext cx="403847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Somayazulu</a:t>
            </a:r>
            <a:r>
              <a:rPr lang="en-US" dirty="0"/>
              <a:t> et al., 2018</a:t>
            </a:r>
          </a:p>
          <a:p>
            <a:r>
              <a:rPr lang="en-US" dirty="0"/>
              <a:t>https://arxiv.org/abs/1808.07695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Physics Today article</a:t>
            </a:r>
          </a:p>
          <a:p>
            <a:r>
              <a:rPr lang="en-US" dirty="0"/>
              <a:t>DOI:10.1063/PT.6.1.20180823b</a:t>
            </a:r>
          </a:p>
        </p:txBody>
      </p:sp>
    </p:spTree>
    <p:extLst>
      <p:ext uri="{BB962C8B-B14F-4D97-AF65-F5344CB8AC3E}">
        <p14:creationId xmlns:p14="http://schemas.microsoft.com/office/powerpoint/2010/main" val="21617142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TB-template_beige">
  <a:themeElements>
    <a:clrScheme name="">
      <a:dk1>
        <a:srgbClr val="000000"/>
      </a:dk1>
      <a:lt1>
        <a:srgbClr val="FFFFCC"/>
      </a:lt1>
      <a:dk2>
        <a:srgbClr val="00673E"/>
      </a:dk2>
      <a:lt2>
        <a:srgbClr val="777777"/>
      </a:lt2>
      <a:accent1>
        <a:srgbClr val="002E8A"/>
      </a:accent1>
      <a:accent2>
        <a:srgbClr val="FFCC66"/>
      </a:accent2>
      <a:accent3>
        <a:srgbClr val="FFFFE2"/>
      </a:accent3>
      <a:accent4>
        <a:srgbClr val="000000"/>
      </a:accent4>
      <a:accent5>
        <a:srgbClr val="AAADC4"/>
      </a:accent5>
      <a:accent6>
        <a:srgbClr val="E7B95C"/>
      </a:accent6>
      <a:hlink>
        <a:srgbClr val="66007B"/>
      </a:hlink>
      <a:folHlink>
        <a:srgbClr val="4A848A"/>
      </a:folHlink>
    </a:clrScheme>
    <a:fontScheme name="UTB-template_beig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TB-template_bei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B-template_bei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8">
        <a:dk1>
          <a:srgbClr val="000000"/>
        </a:dk1>
        <a:lt1>
          <a:srgbClr val="FFFFCC"/>
        </a:lt1>
        <a:dk2>
          <a:srgbClr val="00673E"/>
        </a:dk2>
        <a:lt2>
          <a:srgbClr val="B5947B"/>
        </a:lt2>
        <a:accent1>
          <a:srgbClr val="339933"/>
        </a:accent1>
        <a:accent2>
          <a:srgbClr val="993366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8A2D5C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ésentation L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LPS" id="{D464A8DC-E392-E947-915B-D64386F6D265}" vid="{4B6EAEC3-6F1F-7C48-9D68-09C907B4518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C:\WINDOWS\Profiles\au9\Application Data\Microsoft\Templates\UTB-template_beige.pot</Template>
  <TotalTime>1033</TotalTime>
  <Words>2203</Words>
  <Application>Microsoft Office PowerPoint</Application>
  <PresentationFormat>Letter Paper (8.5x11 in)</PresentationFormat>
  <Paragraphs>817</Paragraphs>
  <Slides>117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  <vt:variant>
        <vt:lpstr>Custom Shows</vt:lpstr>
      </vt:variant>
      <vt:variant>
        <vt:i4>10</vt:i4>
      </vt:variant>
    </vt:vector>
  </HeadingPairs>
  <TitlesOfParts>
    <vt:vector size="141" baseType="lpstr">
      <vt:lpstr>AdvOT1ef757c0</vt:lpstr>
      <vt:lpstr>Arial</vt:lpstr>
      <vt:lpstr>Arial Black</vt:lpstr>
      <vt:lpstr>Calibri</vt:lpstr>
      <vt:lpstr>CMBX10</vt:lpstr>
      <vt:lpstr>CMR7</vt:lpstr>
      <vt:lpstr>Franklin Gothic Book</vt:lpstr>
      <vt:lpstr>Franklin Gothic Medium</vt:lpstr>
      <vt:lpstr>Symbol</vt:lpstr>
      <vt:lpstr>Times</vt:lpstr>
      <vt:lpstr>Times New Roman</vt:lpstr>
      <vt:lpstr>UTB-template_beige</vt:lpstr>
      <vt:lpstr>Présentation LPS</vt:lpstr>
      <vt:lpstr>Equation</vt:lpstr>
      <vt:lpstr>Inelastic scattering by phonons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Inelastic scattering by phonons</vt:lpstr>
      <vt:lpstr>Custom Show 1</vt:lpstr>
      <vt:lpstr>Custom Show 2</vt:lpstr>
      <vt:lpstr>Custom Show 3</vt:lpstr>
      <vt:lpstr>Custom Show 4</vt:lpstr>
      <vt:lpstr>Custom Show 5</vt:lpstr>
      <vt:lpstr>Custom Show 6</vt:lpstr>
      <vt:lpstr>Custom Show 7</vt:lpstr>
      <vt:lpstr>Custom Show 8</vt:lpstr>
      <vt:lpstr>Custom Show 9</vt:lpstr>
      <vt:lpstr>Custom Show 10</vt:lpstr>
    </vt:vector>
  </TitlesOfParts>
  <Company>UT-Battelle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GS-talk</dc:title>
  <dc:creator>GS</dc:creator>
  <cp:lastModifiedBy>Martin Månsson</cp:lastModifiedBy>
  <cp:revision>4256</cp:revision>
  <cp:lastPrinted>2018-09-15T11:07:59Z</cp:lastPrinted>
  <dcterms:created xsi:type="dcterms:W3CDTF">2000-06-12T08:31:39Z</dcterms:created>
  <dcterms:modified xsi:type="dcterms:W3CDTF">2019-09-17T06:46:15Z</dcterms:modified>
</cp:coreProperties>
</file>